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79" r:id="rId4"/>
    <p:sldId id="262" r:id="rId5"/>
    <p:sldId id="263" r:id="rId6"/>
    <p:sldId id="264" r:id="rId7"/>
    <p:sldId id="261" r:id="rId8"/>
    <p:sldId id="272" r:id="rId9"/>
    <p:sldId id="273" r:id="rId10"/>
    <p:sldId id="274" r:id="rId11"/>
    <p:sldId id="276" r:id="rId12"/>
    <p:sldId id="277" r:id="rId13"/>
    <p:sldId id="280" r:id="rId14"/>
    <p:sldId id="268" r:id="rId15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BDFF"/>
    <a:srgbClr val="CC99FF"/>
    <a:srgbClr val="D6BBEB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2182CA-D785-415D-A3E9-090C86EEC0E3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PE"/>
        </a:p>
      </dgm:t>
    </dgm:pt>
    <dgm:pt modelId="{94AF18CB-2948-445C-A627-6CE7F10CA1EF}">
      <dgm:prSet phldrT="[Texto]" custT="1"/>
      <dgm:spPr/>
      <dgm:t>
        <a:bodyPr/>
        <a:lstStyle/>
        <a:p>
          <a:r>
            <a:rPr lang="es-PE" sz="2000" b="1" dirty="0"/>
            <a:t>FASE</a:t>
          </a:r>
        </a:p>
        <a:p>
          <a:r>
            <a:rPr lang="es-PE" sz="2000" b="1" dirty="0"/>
            <a:t>1</a:t>
          </a:r>
        </a:p>
      </dgm:t>
    </dgm:pt>
    <dgm:pt modelId="{DD058DCC-E3E1-4AEE-A200-D6642637968C}" type="parTrans" cxnId="{7BD73012-8901-4391-A7E6-71ED30561CC2}">
      <dgm:prSet/>
      <dgm:spPr/>
      <dgm:t>
        <a:bodyPr/>
        <a:lstStyle/>
        <a:p>
          <a:endParaRPr lang="es-PE"/>
        </a:p>
      </dgm:t>
    </dgm:pt>
    <dgm:pt modelId="{8AB1800D-C996-43AB-B7F4-D94C95A20CB6}" type="sibTrans" cxnId="{7BD73012-8901-4391-A7E6-71ED30561CC2}">
      <dgm:prSet/>
      <dgm:spPr/>
      <dgm:t>
        <a:bodyPr/>
        <a:lstStyle/>
        <a:p>
          <a:endParaRPr lang="es-PE"/>
        </a:p>
      </dgm:t>
    </dgm:pt>
    <dgm:pt modelId="{8FBC1ECC-BAF0-4276-BB38-4C04477621C0}">
      <dgm:prSet phldrT="[Texto]" custT="1"/>
      <dgm:spPr/>
      <dgm:t>
        <a:bodyPr/>
        <a:lstStyle/>
        <a:p>
          <a:r>
            <a:rPr lang="es-PE" sz="1400" b="0" dirty="0"/>
            <a:t>PREPARACIÓN</a:t>
          </a:r>
        </a:p>
      </dgm:t>
    </dgm:pt>
    <dgm:pt modelId="{67AAA8A0-6CA8-4A22-9D15-CD8EDAA663A8}" type="parTrans" cxnId="{0000BD45-C8B0-48CC-A343-4CD5D39FB9E4}">
      <dgm:prSet/>
      <dgm:spPr/>
      <dgm:t>
        <a:bodyPr/>
        <a:lstStyle/>
        <a:p>
          <a:endParaRPr lang="es-PE"/>
        </a:p>
      </dgm:t>
    </dgm:pt>
    <dgm:pt modelId="{D36A626A-D4DF-4BAF-88AC-C714AEBCC0AB}" type="sibTrans" cxnId="{0000BD45-C8B0-48CC-A343-4CD5D39FB9E4}">
      <dgm:prSet/>
      <dgm:spPr/>
      <dgm:t>
        <a:bodyPr/>
        <a:lstStyle/>
        <a:p>
          <a:endParaRPr lang="es-PE"/>
        </a:p>
      </dgm:t>
    </dgm:pt>
    <dgm:pt modelId="{3232C0A0-2FCA-4054-9EB4-62C482E588CE}">
      <dgm:prSet phldrT="[Texto]"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PE" sz="2000" b="1" dirty="0"/>
            <a:t>FASE</a:t>
          </a:r>
        </a:p>
        <a:p>
          <a:r>
            <a:rPr lang="es-PE" sz="2000" b="1" dirty="0"/>
            <a:t> 2</a:t>
          </a:r>
        </a:p>
      </dgm:t>
    </dgm:pt>
    <dgm:pt modelId="{3F9E89F0-0D94-45EF-A214-3DEF48371BBE}" type="parTrans" cxnId="{41C8E47F-A255-4208-AA98-B78F348A3B67}">
      <dgm:prSet/>
      <dgm:spPr/>
      <dgm:t>
        <a:bodyPr/>
        <a:lstStyle/>
        <a:p>
          <a:endParaRPr lang="es-PE"/>
        </a:p>
      </dgm:t>
    </dgm:pt>
    <dgm:pt modelId="{E3EB96F7-DFDD-434D-850D-ED88D6A7A117}" type="sibTrans" cxnId="{41C8E47F-A255-4208-AA98-B78F348A3B67}">
      <dgm:prSet/>
      <dgm:spPr/>
      <dgm:t>
        <a:bodyPr/>
        <a:lstStyle/>
        <a:p>
          <a:endParaRPr lang="es-PE"/>
        </a:p>
      </dgm:t>
    </dgm:pt>
    <dgm:pt modelId="{1E073516-9D39-4F6F-9BC9-670FDBB65F44}">
      <dgm:prSet phldrT="[Texto]" custT="1"/>
      <dgm:spPr>
        <a:ln>
          <a:solidFill>
            <a:srgbClr val="7030A0"/>
          </a:solidFill>
        </a:ln>
      </dgm:spPr>
      <dgm:t>
        <a:bodyPr/>
        <a:lstStyle/>
        <a:p>
          <a:r>
            <a:rPr lang="es-PE" sz="1400" dirty="0"/>
            <a:t>CONCERTACIÓN</a:t>
          </a:r>
        </a:p>
      </dgm:t>
    </dgm:pt>
    <dgm:pt modelId="{8B526021-3AE5-434D-8ADE-3621255C2DFA}" type="parTrans" cxnId="{68C5B5C7-0C09-4275-A3D2-0EFC80C5AE65}">
      <dgm:prSet/>
      <dgm:spPr/>
      <dgm:t>
        <a:bodyPr/>
        <a:lstStyle/>
        <a:p>
          <a:endParaRPr lang="es-PE"/>
        </a:p>
      </dgm:t>
    </dgm:pt>
    <dgm:pt modelId="{5EFD2451-8447-4223-B75A-2A80F673B341}" type="sibTrans" cxnId="{68C5B5C7-0C09-4275-A3D2-0EFC80C5AE65}">
      <dgm:prSet/>
      <dgm:spPr/>
      <dgm:t>
        <a:bodyPr/>
        <a:lstStyle/>
        <a:p>
          <a:endParaRPr lang="es-PE"/>
        </a:p>
      </dgm:t>
    </dgm:pt>
    <dgm:pt modelId="{712374F2-4248-4675-BB28-773C0C849035}">
      <dgm:prSet phldrT="[Texto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PE" sz="2000" b="1" dirty="0"/>
            <a:t>FASE 3</a:t>
          </a:r>
        </a:p>
      </dgm:t>
    </dgm:pt>
    <dgm:pt modelId="{62A93342-2651-4817-8879-6A707CDB2BA6}" type="parTrans" cxnId="{40103601-3673-4C6C-9BE3-2B0DD748F9CA}">
      <dgm:prSet/>
      <dgm:spPr/>
      <dgm:t>
        <a:bodyPr/>
        <a:lstStyle/>
        <a:p>
          <a:endParaRPr lang="es-PE"/>
        </a:p>
      </dgm:t>
    </dgm:pt>
    <dgm:pt modelId="{93BAAA16-CD76-49D0-8AAC-23C6DE6B7159}" type="sibTrans" cxnId="{40103601-3673-4C6C-9BE3-2B0DD748F9CA}">
      <dgm:prSet/>
      <dgm:spPr/>
      <dgm:t>
        <a:bodyPr/>
        <a:lstStyle/>
        <a:p>
          <a:endParaRPr lang="es-PE"/>
        </a:p>
      </dgm:t>
    </dgm:pt>
    <dgm:pt modelId="{70311BAC-1738-42FB-A68A-D3C98FC19B4A}">
      <dgm:prSet phldrT="[Texto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PE" sz="1400" dirty="0"/>
            <a:t>COORDINACIÓN</a:t>
          </a:r>
        </a:p>
      </dgm:t>
    </dgm:pt>
    <dgm:pt modelId="{3D25AFD7-C2AE-4113-95C6-9C5627921B73}" type="parTrans" cxnId="{0A706531-6958-435A-912D-F26146DDD76C}">
      <dgm:prSet/>
      <dgm:spPr/>
      <dgm:t>
        <a:bodyPr/>
        <a:lstStyle/>
        <a:p>
          <a:endParaRPr lang="es-PE"/>
        </a:p>
      </dgm:t>
    </dgm:pt>
    <dgm:pt modelId="{BF9693FB-EA19-4399-B645-28B8DC8DC068}" type="sibTrans" cxnId="{0A706531-6958-435A-912D-F26146DDD76C}">
      <dgm:prSet/>
      <dgm:spPr/>
      <dgm:t>
        <a:bodyPr/>
        <a:lstStyle/>
        <a:p>
          <a:endParaRPr lang="es-PE"/>
        </a:p>
      </dgm:t>
    </dgm:pt>
    <dgm:pt modelId="{B480D15C-775A-4F0D-8DCB-6C46A6F6FE40}">
      <dgm:prSet phldrT="[Texto]" custT="1"/>
      <dgm:spPr/>
      <dgm:t>
        <a:bodyPr/>
        <a:lstStyle/>
        <a:p>
          <a:r>
            <a:rPr lang="es-PE" sz="1400" dirty="0"/>
            <a:t>FORMALIZACIÓN</a:t>
          </a:r>
        </a:p>
      </dgm:t>
    </dgm:pt>
    <dgm:pt modelId="{850EAA68-DC0F-48FA-BC14-55345B3E5572}" type="parTrans" cxnId="{255C7E2C-3A27-4E59-81A0-D072A14E178B}">
      <dgm:prSet/>
      <dgm:spPr/>
      <dgm:t>
        <a:bodyPr/>
        <a:lstStyle/>
        <a:p>
          <a:endParaRPr lang="es-PE"/>
        </a:p>
      </dgm:t>
    </dgm:pt>
    <dgm:pt modelId="{A2A8C228-3A38-4092-B567-63BFCD2D1FB1}" type="sibTrans" cxnId="{255C7E2C-3A27-4E59-81A0-D072A14E178B}">
      <dgm:prSet/>
      <dgm:spPr/>
      <dgm:t>
        <a:bodyPr/>
        <a:lstStyle/>
        <a:p>
          <a:endParaRPr lang="es-PE"/>
        </a:p>
      </dgm:t>
    </dgm:pt>
    <dgm:pt modelId="{CF63D91C-FF4B-46E2-9CFC-DDA770B2101C}">
      <dgm:prSet phldrT="[Texto]" custT="1"/>
      <dgm:spPr/>
      <dgm:t>
        <a:bodyPr/>
        <a:lstStyle/>
        <a:p>
          <a:r>
            <a:rPr lang="es-PE" sz="2000" b="1" dirty="0"/>
            <a:t>FASE</a:t>
          </a:r>
        </a:p>
        <a:p>
          <a:r>
            <a:rPr lang="es-PE" sz="2000" b="1" dirty="0"/>
            <a:t>4</a:t>
          </a:r>
        </a:p>
      </dgm:t>
    </dgm:pt>
    <dgm:pt modelId="{8B44C57F-4F7C-494E-B84F-700F29FE44B6}" type="parTrans" cxnId="{2C034547-F9FB-4DA1-B4F1-772D2D964D68}">
      <dgm:prSet/>
      <dgm:spPr/>
      <dgm:t>
        <a:bodyPr/>
        <a:lstStyle/>
        <a:p>
          <a:endParaRPr lang="es-PE"/>
        </a:p>
      </dgm:t>
    </dgm:pt>
    <dgm:pt modelId="{10C5D434-1B0A-4792-8282-64B82E672AE8}" type="sibTrans" cxnId="{2C034547-F9FB-4DA1-B4F1-772D2D964D68}">
      <dgm:prSet/>
      <dgm:spPr/>
      <dgm:t>
        <a:bodyPr/>
        <a:lstStyle/>
        <a:p>
          <a:endParaRPr lang="es-PE"/>
        </a:p>
      </dgm:t>
    </dgm:pt>
    <dgm:pt modelId="{DFC1A99D-4093-4783-A138-EAB4D3AED177}" type="pres">
      <dgm:prSet presAssocID="{452182CA-D785-415D-A3E9-090C86EEC0E3}" presName="linearFlow" presStyleCnt="0">
        <dgm:presLayoutVars>
          <dgm:dir/>
          <dgm:animLvl val="lvl"/>
          <dgm:resizeHandles val="exact"/>
        </dgm:presLayoutVars>
      </dgm:prSet>
      <dgm:spPr/>
    </dgm:pt>
    <dgm:pt modelId="{45FD4D4E-7805-4886-A859-C4E71AE03EEA}" type="pres">
      <dgm:prSet presAssocID="{94AF18CB-2948-445C-A627-6CE7F10CA1EF}" presName="composite" presStyleCnt="0"/>
      <dgm:spPr/>
    </dgm:pt>
    <dgm:pt modelId="{69C3E45F-FC43-4526-8130-854D20B48504}" type="pres">
      <dgm:prSet presAssocID="{94AF18CB-2948-445C-A627-6CE7F10CA1EF}" presName="parentText" presStyleLbl="alignNode1" presStyleIdx="0" presStyleCnt="4" custScaleX="56408" custScaleY="112446" custLinFactNeighborX="70" custLinFactNeighborY="-57581">
        <dgm:presLayoutVars>
          <dgm:chMax val="1"/>
          <dgm:bulletEnabled val="1"/>
        </dgm:presLayoutVars>
      </dgm:prSet>
      <dgm:spPr/>
    </dgm:pt>
    <dgm:pt modelId="{C1162F7F-143B-41E3-ACB1-ADCDCCE3C248}" type="pres">
      <dgm:prSet presAssocID="{94AF18CB-2948-445C-A627-6CE7F10CA1EF}" presName="descendantText" presStyleLbl="alignAcc1" presStyleIdx="0" presStyleCnt="4" custScaleX="80273" custScaleY="135869" custLinFactNeighborX="-14085" custLinFactNeighborY="-66024">
        <dgm:presLayoutVars>
          <dgm:bulletEnabled val="1"/>
        </dgm:presLayoutVars>
      </dgm:prSet>
      <dgm:spPr/>
    </dgm:pt>
    <dgm:pt modelId="{C62A71DB-DB5C-4A46-B07F-8B2E5C98294B}" type="pres">
      <dgm:prSet presAssocID="{8AB1800D-C996-43AB-B7F4-D94C95A20CB6}" presName="sp" presStyleCnt="0"/>
      <dgm:spPr/>
    </dgm:pt>
    <dgm:pt modelId="{3148492F-DB44-4E11-B8C4-4F2A6BB3B71B}" type="pres">
      <dgm:prSet presAssocID="{3232C0A0-2FCA-4054-9EB4-62C482E588CE}" presName="composite" presStyleCnt="0"/>
      <dgm:spPr/>
    </dgm:pt>
    <dgm:pt modelId="{FB2DEE2B-2034-43DC-9D18-C04C4F4859E2}" type="pres">
      <dgm:prSet presAssocID="{3232C0A0-2FCA-4054-9EB4-62C482E588CE}" presName="parentText" presStyleLbl="alignNode1" presStyleIdx="1" presStyleCnt="4" custScaleX="59757" custScaleY="111021" custLinFactNeighborY="-14932">
        <dgm:presLayoutVars>
          <dgm:chMax val="1"/>
          <dgm:bulletEnabled val="1"/>
        </dgm:presLayoutVars>
      </dgm:prSet>
      <dgm:spPr/>
    </dgm:pt>
    <dgm:pt modelId="{0B3C96FD-DFD2-42D0-AFCC-13E4C242F8BB}" type="pres">
      <dgm:prSet presAssocID="{3232C0A0-2FCA-4054-9EB4-62C482E588CE}" presName="descendantText" presStyleLbl="alignAcc1" presStyleIdx="1" presStyleCnt="4" custScaleX="82362" custScaleY="121639" custLinFactNeighborX="-13442" custLinFactNeighborY="-14767">
        <dgm:presLayoutVars>
          <dgm:bulletEnabled val="1"/>
        </dgm:presLayoutVars>
      </dgm:prSet>
      <dgm:spPr/>
    </dgm:pt>
    <dgm:pt modelId="{4B1A0194-AE1D-4115-B94C-29E510355547}" type="pres">
      <dgm:prSet presAssocID="{E3EB96F7-DFDD-434D-850D-ED88D6A7A117}" presName="sp" presStyleCnt="0"/>
      <dgm:spPr/>
    </dgm:pt>
    <dgm:pt modelId="{C0ABCEA8-B0BB-4C41-8FA2-40A944F0F728}" type="pres">
      <dgm:prSet presAssocID="{712374F2-4248-4675-BB28-773C0C849035}" presName="composite" presStyleCnt="0"/>
      <dgm:spPr/>
    </dgm:pt>
    <dgm:pt modelId="{F4689652-00DD-49C8-85EE-88E29B3393CB}" type="pres">
      <dgm:prSet presAssocID="{712374F2-4248-4675-BB28-773C0C849035}" presName="parentText" presStyleLbl="alignNode1" presStyleIdx="2" presStyleCnt="4" custScaleX="47317" custScaleY="100424" custLinFactNeighborY="25113">
        <dgm:presLayoutVars>
          <dgm:chMax val="1"/>
          <dgm:bulletEnabled val="1"/>
        </dgm:presLayoutVars>
      </dgm:prSet>
      <dgm:spPr/>
    </dgm:pt>
    <dgm:pt modelId="{FF2AC262-2DD4-42E9-BFD4-19A98C8BD247}" type="pres">
      <dgm:prSet presAssocID="{712374F2-4248-4675-BB28-773C0C849035}" presName="descendantText" presStyleLbl="alignAcc1" presStyleIdx="2" presStyleCnt="4" custScaleX="86707" custScaleY="87358" custLinFactNeighborX="-13570" custLinFactNeighborY="37748">
        <dgm:presLayoutVars>
          <dgm:bulletEnabled val="1"/>
        </dgm:presLayoutVars>
      </dgm:prSet>
      <dgm:spPr/>
    </dgm:pt>
    <dgm:pt modelId="{A85AC4C1-6A22-42F5-A755-C55ADE1E22A5}" type="pres">
      <dgm:prSet presAssocID="{93BAAA16-CD76-49D0-8AAC-23C6DE6B7159}" presName="sp" presStyleCnt="0"/>
      <dgm:spPr/>
    </dgm:pt>
    <dgm:pt modelId="{8F5320FF-2AD9-435D-B119-88B0978824A3}" type="pres">
      <dgm:prSet presAssocID="{CF63D91C-FF4B-46E2-9CFC-DDA770B2101C}" presName="composite" presStyleCnt="0"/>
      <dgm:spPr/>
    </dgm:pt>
    <dgm:pt modelId="{57A6A74F-9382-40AE-A3A5-4FCC307DF538}" type="pres">
      <dgm:prSet presAssocID="{CF63D91C-FF4B-46E2-9CFC-DDA770B2101C}" presName="parentText" presStyleLbl="alignNode1" presStyleIdx="3" presStyleCnt="4" custScaleX="40640" custScaleY="105402" custLinFactNeighborX="2335" custLinFactNeighborY="43392">
        <dgm:presLayoutVars>
          <dgm:chMax val="1"/>
          <dgm:bulletEnabled val="1"/>
        </dgm:presLayoutVars>
      </dgm:prSet>
      <dgm:spPr/>
    </dgm:pt>
    <dgm:pt modelId="{F3CE882D-5655-4025-9DDF-0C74D52461BA}" type="pres">
      <dgm:prSet presAssocID="{CF63D91C-FF4B-46E2-9CFC-DDA770B2101C}" presName="descendantText" presStyleLbl="alignAcc1" presStyleIdx="3" presStyleCnt="4" custScaleX="85854" custScaleY="107672" custLinFactNeighborX="-15075" custLinFactNeighborY="68396">
        <dgm:presLayoutVars>
          <dgm:bulletEnabled val="1"/>
        </dgm:presLayoutVars>
      </dgm:prSet>
      <dgm:spPr/>
    </dgm:pt>
  </dgm:ptLst>
  <dgm:cxnLst>
    <dgm:cxn modelId="{40103601-3673-4C6C-9BE3-2B0DD748F9CA}" srcId="{452182CA-D785-415D-A3E9-090C86EEC0E3}" destId="{712374F2-4248-4675-BB28-773C0C849035}" srcOrd="2" destOrd="0" parTransId="{62A93342-2651-4817-8879-6A707CDB2BA6}" sibTransId="{93BAAA16-CD76-49D0-8AAC-23C6DE6B7159}"/>
    <dgm:cxn modelId="{47D7E911-A0B5-41C8-A58F-AB3277535416}" type="presOf" srcId="{1E073516-9D39-4F6F-9BC9-670FDBB65F44}" destId="{0B3C96FD-DFD2-42D0-AFCC-13E4C242F8BB}" srcOrd="0" destOrd="0" presId="urn:microsoft.com/office/officeart/2005/8/layout/chevron2"/>
    <dgm:cxn modelId="{7BD73012-8901-4391-A7E6-71ED30561CC2}" srcId="{452182CA-D785-415D-A3E9-090C86EEC0E3}" destId="{94AF18CB-2948-445C-A627-6CE7F10CA1EF}" srcOrd="0" destOrd="0" parTransId="{DD058DCC-E3E1-4AEE-A200-D6642637968C}" sibTransId="{8AB1800D-C996-43AB-B7F4-D94C95A20CB6}"/>
    <dgm:cxn modelId="{7B2EAA20-CA95-4E43-9CB2-2B233FE8250B}" type="presOf" srcId="{452182CA-D785-415D-A3E9-090C86EEC0E3}" destId="{DFC1A99D-4093-4783-A138-EAB4D3AED177}" srcOrd="0" destOrd="0" presId="urn:microsoft.com/office/officeart/2005/8/layout/chevron2"/>
    <dgm:cxn modelId="{255C7E2C-3A27-4E59-81A0-D072A14E178B}" srcId="{CF63D91C-FF4B-46E2-9CFC-DDA770B2101C}" destId="{B480D15C-775A-4F0D-8DCB-6C46A6F6FE40}" srcOrd="0" destOrd="0" parTransId="{850EAA68-DC0F-48FA-BC14-55345B3E5572}" sibTransId="{A2A8C228-3A38-4092-B567-63BFCD2D1FB1}"/>
    <dgm:cxn modelId="{0A706531-6958-435A-912D-F26146DDD76C}" srcId="{712374F2-4248-4675-BB28-773C0C849035}" destId="{70311BAC-1738-42FB-A68A-D3C98FC19B4A}" srcOrd="0" destOrd="0" parTransId="{3D25AFD7-C2AE-4113-95C6-9C5627921B73}" sibTransId="{BF9693FB-EA19-4399-B645-28B8DC8DC068}"/>
    <dgm:cxn modelId="{66D5A05C-388C-450A-B9FC-C78576EC80B4}" type="presOf" srcId="{3232C0A0-2FCA-4054-9EB4-62C482E588CE}" destId="{FB2DEE2B-2034-43DC-9D18-C04C4F4859E2}" srcOrd="0" destOrd="0" presId="urn:microsoft.com/office/officeart/2005/8/layout/chevron2"/>
    <dgm:cxn modelId="{0000BD45-C8B0-48CC-A343-4CD5D39FB9E4}" srcId="{94AF18CB-2948-445C-A627-6CE7F10CA1EF}" destId="{8FBC1ECC-BAF0-4276-BB38-4C04477621C0}" srcOrd="0" destOrd="0" parTransId="{67AAA8A0-6CA8-4A22-9D15-CD8EDAA663A8}" sibTransId="{D36A626A-D4DF-4BAF-88AC-C714AEBCC0AB}"/>
    <dgm:cxn modelId="{2C034547-F9FB-4DA1-B4F1-772D2D964D68}" srcId="{452182CA-D785-415D-A3E9-090C86EEC0E3}" destId="{CF63D91C-FF4B-46E2-9CFC-DDA770B2101C}" srcOrd="3" destOrd="0" parTransId="{8B44C57F-4F7C-494E-B84F-700F29FE44B6}" sibTransId="{10C5D434-1B0A-4792-8282-64B82E672AE8}"/>
    <dgm:cxn modelId="{BEEE7E48-4B4A-457C-B365-530C39BDF1CA}" type="presOf" srcId="{CF63D91C-FF4B-46E2-9CFC-DDA770B2101C}" destId="{57A6A74F-9382-40AE-A3A5-4FCC307DF538}" srcOrd="0" destOrd="0" presId="urn:microsoft.com/office/officeart/2005/8/layout/chevron2"/>
    <dgm:cxn modelId="{34518674-C995-47B8-B652-378D1C215AF0}" type="presOf" srcId="{B480D15C-775A-4F0D-8DCB-6C46A6F6FE40}" destId="{F3CE882D-5655-4025-9DDF-0C74D52461BA}" srcOrd="0" destOrd="0" presId="urn:microsoft.com/office/officeart/2005/8/layout/chevron2"/>
    <dgm:cxn modelId="{37A52E7B-5751-45C4-9FA5-71D3675D2A21}" type="presOf" srcId="{94AF18CB-2948-445C-A627-6CE7F10CA1EF}" destId="{69C3E45F-FC43-4526-8130-854D20B48504}" srcOrd="0" destOrd="0" presId="urn:microsoft.com/office/officeart/2005/8/layout/chevron2"/>
    <dgm:cxn modelId="{41C8E47F-A255-4208-AA98-B78F348A3B67}" srcId="{452182CA-D785-415D-A3E9-090C86EEC0E3}" destId="{3232C0A0-2FCA-4054-9EB4-62C482E588CE}" srcOrd="1" destOrd="0" parTransId="{3F9E89F0-0D94-45EF-A214-3DEF48371BBE}" sibTransId="{E3EB96F7-DFDD-434D-850D-ED88D6A7A117}"/>
    <dgm:cxn modelId="{2D060094-2706-4536-92F1-1EBF3C06FEB2}" type="presOf" srcId="{8FBC1ECC-BAF0-4276-BB38-4C04477621C0}" destId="{C1162F7F-143B-41E3-ACB1-ADCDCCE3C248}" srcOrd="0" destOrd="0" presId="urn:microsoft.com/office/officeart/2005/8/layout/chevron2"/>
    <dgm:cxn modelId="{68C5B5C7-0C09-4275-A3D2-0EFC80C5AE65}" srcId="{3232C0A0-2FCA-4054-9EB4-62C482E588CE}" destId="{1E073516-9D39-4F6F-9BC9-670FDBB65F44}" srcOrd="0" destOrd="0" parTransId="{8B526021-3AE5-434D-8ADE-3621255C2DFA}" sibTransId="{5EFD2451-8447-4223-B75A-2A80F673B341}"/>
    <dgm:cxn modelId="{D31C0BCB-487E-44E4-93B0-D0F645229CB0}" type="presOf" srcId="{712374F2-4248-4675-BB28-773C0C849035}" destId="{F4689652-00DD-49C8-85EE-88E29B3393CB}" srcOrd="0" destOrd="0" presId="urn:microsoft.com/office/officeart/2005/8/layout/chevron2"/>
    <dgm:cxn modelId="{DD3571D4-F2F1-42BB-8875-0A6AAA989711}" type="presOf" srcId="{70311BAC-1738-42FB-A68A-D3C98FC19B4A}" destId="{FF2AC262-2DD4-42E9-BFD4-19A98C8BD247}" srcOrd="0" destOrd="0" presId="urn:microsoft.com/office/officeart/2005/8/layout/chevron2"/>
    <dgm:cxn modelId="{6ECBBA39-EEC1-493C-BDA0-0ED2C3E0FA33}" type="presParOf" srcId="{DFC1A99D-4093-4783-A138-EAB4D3AED177}" destId="{45FD4D4E-7805-4886-A859-C4E71AE03EEA}" srcOrd="0" destOrd="0" presId="urn:microsoft.com/office/officeart/2005/8/layout/chevron2"/>
    <dgm:cxn modelId="{7015849F-D83F-4C25-B0F7-6AC041A53F3F}" type="presParOf" srcId="{45FD4D4E-7805-4886-A859-C4E71AE03EEA}" destId="{69C3E45F-FC43-4526-8130-854D20B48504}" srcOrd="0" destOrd="0" presId="urn:microsoft.com/office/officeart/2005/8/layout/chevron2"/>
    <dgm:cxn modelId="{ED130E24-A134-44A0-888E-60AE4E9C9FFE}" type="presParOf" srcId="{45FD4D4E-7805-4886-A859-C4E71AE03EEA}" destId="{C1162F7F-143B-41E3-ACB1-ADCDCCE3C248}" srcOrd="1" destOrd="0" presId="urn:microsoft.com/office/officeart/2005/8/layout/chevron2"/>
    <dgm:cxn modelId="{574E633C-586A-45D5-86DD-524029D7F7E8}" type="presParOf" srcId="{DFC1A99D-4093-4783-A138-EAB4D3AED177}" destId="{C62A71DB-DB5C-4A46-B07F-8B2E5C98294B}" srcOrd="1" destOrd="0" presId="urn:microsoft.com/office/officeart/2005/8/layout/chevron2"/>
    <dgm:cxn modelId="{D31FD242-00E6-4C0C-9BB7-2EF285B9A04C}" type="presParOf" srcId="{DFC1A99D-4093-4783-A138-EAB4D3AED177}" destId="{3148492F-DB44-4E11-B8C4-4F2A6BB3B71B}" srcOrd="2" destOrd="0" presId="urn:microsoft.com/office/officeart/2005/8/layout/chevron2"/>
    <dgm:cxn modelId="{D0FDED7C-2804-46FF-A820-4C8162F1B856}" type="presParOf" srcId="{3148492F-DB44-4E11-B8C4-4F2A6BB3B71B}" destId="{FB2DEE2B-2034-43DC-9D18-C04C4F4859E2}" srcOrd="0" destOrd="0" presId="urn:microsoft.com/office/officeart/2005/8/layout/chevron2"/>
    <dgm:cxn modelId="{751EAECF-B722-4604-8816-2AC3AE5AEF10}" type="presParOf" srcId="{3148492F-DB44-4E11-B8C4-4F2A6BB3B71B}" destId="{0B3C96FD-DFD2-42D0-AFCC-13E4C242F8BB}" srcOrd="1" destOrd="0" presId="urn:microsoft.com/office/officeart/2005/8/layout/chevron2"/>
    <dgm:cxn modelId="{F7DB0F60-1155-44A8-A83E-0B4FF23F6A05}" type="presParOf" srcId="{DFC1A99D-4093-4783-A138-EAB4D3AED177}" destId="{4B1A0194-AE1D-4115-B94C-29E510355547}" srcOrd="3" destOrd="0" presId="urn:microsoft.com/office/officeart/2005/8/layout/chevron2"/>
    <dgm:cxn modelId="{F7EA8040-3A1D-4D66-8EF7-DDB2376CC14B}" type="presParOf" srcId="{DFC1A99D-4093-4783-A138-EAB4D3AED177}" destId="{C0ABCEA8-B0BB-4C41-8FA2-40A944F0F728}" srcOrd="4" destOrd="0" presId="urn:microsoft.com/office/officeart/2005/8/layout/chevron2"/>
    <dgm:cxn modelId="{5EB65CCC-EDA5-426C-B533-B1D2B0F47815}" type="presParOf" srcId="{C0ABCEA8-B0BB-4C41-8FA2-40A944F0F728}" destId="{F4689652-00DD-49C8-85EE-88E29B3393CB}" srcOrd="0" destOrd="0" presId="urn:microsoft.com/office/officeart/2005/8/layout/chevron2"/>
    <dgm:cxn modelId="{BFCD3802-4BFC-40B5-B3C6-AA83926179F7}" type="presParOf" srcId="{C0ABCEA8-B0BB-4C41-8FA2-40A944F0F728}" destId="{FF2AC262-2DD4-42E9-BFD4-19A98C8BD247}" srcOrd="1" destOrd="0" presId="urn:microsoft.com/office/officeart/2005/8/layout/chevron2"/>
    <dgm:cxn modelId="{8C80D640-4B6C-4E4C-9C83-69C1981A991B}" type="presParOf" srcId="{DFC1A99D-4093-4783-A138-EAB4D3AED177}" destId="{A85AC4C1-6A22-42F5-A755-C55ADE1E22A5}" srcOrd="5" destOrd="0" presId="urn:microsoft.com/office/officeart/2005/8/layout/chevron2"/>
    <dgm:cxn modelId="{29806391-FB9E-4A70-A586-E6AE6A9C0863}" type="presParOf" srcId="{DFC1A99D-4093-4783-A138-EAB4D3AED177}" destId="{8F5320FF-2AD9-435D-B119-88B0978824A3}" srcOrd="6" destOrd="0" presId="urn:microsoft.com/office/officeart/2005/8/layout/chevron2"/>
    <dgm:cxn modelId="{32D4A5A9-08C2-44CA-A842-8670A75E9E15}" type="presParOf" srcId="{8F5320FF-2AD9-435D-B119-88B0978824A3}" destId="{57A6A74F-9382-40AE-A3A5-4FCC307DF538}" srcOrd="0" destOrd="0" presId="urn:microsoft.com/office/officeart/2005/8/layout/chevron2"/>
    <dgm:cxn modelId="{E57F59B1-8DD7-451B-8582-185D64680B49}" type="presParOf" srcId="{8F5320FF-2AD9-435D-B119-88B0978824A3}" destId="{F3CE882D-5655-4025-9DDF-0C74D52461B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C3E45F-FC43-4526-8130-854D20B48504}">
      <dsp:nvSpPr>
        <dsp:cNvPr id="0" name=""/>
        <dsp:cNvSpPr/>
      </dsp:nvSpPr>
      <dsp:spPr>
        <a:xfrm rot="5400000">
          <a:off x="-516873" y="746732"/>
          <a:ext cx="1537142" cy="257033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FASE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1</a:t>
          </a:r>
        </a:p>
      </dsp:txBody>
      <dsp:txXfrm rot="-5400000">
        <a:off x="123181" y="235195"/>
        <a:ext cx="257033" cy="1280109"/>
      </dsp:txXfrm>
    </dsp:sp>
    <dsp:sp modelId="{C1162F7F-143B-41E3-ACB1-ADCDCCE3C248}">
      <dsp:nvSpPr>
        <dsp:cNvPr id="0" name=""/>
        <dsp:cNvSpPr/>
      </dsp:nvSpPr>
      <dsp:spPr>
        <a:xfrm rot="5400000">
          <a:off x="381912" y="40225"/>
          <a:ext cx="1547780" cy="15122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400" b="0" kern="1200" dirty="0"/>
            <a:t>PREPARACIÓN</a:t>
          </a:r>
        </a:p>
      </dsp:txBody>
      <dsp:txXfrm rot="-5400000">
        <a:off x="399687" y="96272"/>
        <a:ext cx="1438411" cy="1400138"/>
      </dsp:txXfrm>
    </dsp:sp>
    <dsp:sp modelId="{FB2DEE2B-2034-43DC-9D18-C04C4F4859E2}">
      <dsp:nvSpPr>
        <dsp:cNvPr id="0" name=""/>
        <dsp:cNvSpPr/>
      </dsp:nvSpPr>
      <dsp:spPr>
        <a:xfrm rot="5400000">
          <a:off x="-499821" y="2561402"/>
          <a:ext cx="1517662" cy="272293"/>
        </a:xfrm>
        <a:prstGeom prst="chevron">
          <a:avLst/>
        </a:prstGeom>
        <a:solidFill>
          <a:schemeClr val="accent5">
            <a:hueOff val="2944118"/>
            <a:satOff val="9586"/>
            <a:lumOff val="3333"/>
            <a:alphaOff val="0"/>
          </a:schemeClr>
        </a:solidFill>
        <a:ln w="34925" cap="flat" cmpd="sng" algn="in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FASE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 2</a:t>
          </a:r>
        </a:p>
      </dsp:txBody>
      <dsp:txXfrm rot="-5400000">
        <a:off x="122863" y="2074865"/>
        <a:ext cx="272293" cy="1245369"/>
      </dsp:txXfrm>
    </dsp:sp>
    <dsp:sp modelId="{0B3C96FD-DFD2-42D0-AFCC-13E4C242F8BB}">
      <dsp:nvSpPr>
        <dsp:cNvPr id="0" name=""/>
        <dsp:cNvSpPr/>
      </dsp:nvSpPr>
      <dsp:spPr>
        <a:xfrm rot="5400000">
          <a:off x="485372" y="1840737"/>
          <a:ext cx="1385676" cy="15575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400" kern="1200" dirty="0"/>
            <a:t>CONCERTACIÓN</a:t>
          </a:r>
        </a:p>
      </dsp:txBody>
      <dsp:txXfrm rot="-5400000">
        <a:off x="399416" y="1994337"/>
        <a:ext cx="1489946" cy="1250390"/>
      </dsp:txXfrm>
    </dsp:sp>
    <dsp:sp modelId="{F4689652-00DD-49C8-85EE-88E29B3393CB}">
      <dsp:nvSpPr>
        <dsp:cNvPr id="0" name=""/>
        <dsp:cNvSpPr/>
      </dsp:nvSpPr>
      <dsp:spPr>
        <a:xfrm rot="5400000">
          <a:off x="-455733" y="4246353"/>
          <a:ext cx="1372801" cy="215608"/>
        </a:xfrm>
        <a:prstGeom prst="chevron">
          <a:avLst/>
        </a:prstGeom>
        <a:solidFill>
          <a:schemeClr val="accent2"/>
        </a:solidFill>
        <a:ln w="34925" cap="flat" cmpd="sng" algn="in">
          <a:solidFill>
            <a:schemeClr val="accent2">
              <a:shade val="50000"/>
            </a:schemeClr>
          </a:solidFill>
          <a:prstDash val="solid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FASE 3</a:t>
          </a:r>
        </a:p>
      </dsp:txBody>
      <dsp:txXfrm rot="-5400000">
        <a:off x="122863" y="3775561"/>
        <a:ext cx="215608" cy="1157193"/>
      </dsp:txXfrm>
    </dsp:sp>
    <dsp:sp modelId="{FF2AC262-2DD4-42E9-BFD4-19A98C8BD247}">
      <dsp:nvSpPr>
        <dsp:cNvPr id="0" name=""/>
        <dsp:cNvSpPr/>
      </dsp:nvSpPr>
      <dsp:spPr>
        <a:xfrm rot="5400000">
          <a:off x="649868" y="3507078"/>
          <a:ext cx="995156" cy="1639759"/>
        </a:xfrm>
        <a:prstGeom prst="round2SameRect">
          <a:avLst/>
        </a:prstGeom>
        <a:solidFill>
          <a:schemeClr val="lt1"/>
        </a:solidFill>
        <a:ln w="34925" cap="flat" cmpd="sng" algn="in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400" kern="1200" dirty="0"/>
            <a:t>COORDINACIÓN</a:t>
          </a:r>
        </a:p>
      </dsp:txBody>
      <dsp:txXfrm rot="-5400000">
        <a:off x="327567" y="3877959"/>
        <a:ext cx="1591179" cy="897996"/>
      </dsp:txXfrm>
    </dsp:sp>
    <dsp:sp modelId="{57A6A74F-9382-40AE-A3A5-4FCC307DF538}">
      <dsp:nvSpPr>
        <dsp:cNvPr id="0" name=""/>
        <dsp:cNvSpPr/>
      </dsp:nvSpPr>
      <dsp:spPr>
        <a:xfrm rot="5400000">
          <a:off x="-612694" y="5798044"/>
          <a:ext cx="1677577" cy="185183"/>
        </a:xfrm>
        <a:prstGeom prst="chevron">
          <a:avLst/>
        </a:prstGeom>
        <a:solidFill>
          <a:schemeClr val="accent5">
            <a:hueOff val="8832355"/>
            <a:satOff val="28758"/>
            <a:lumOff val="1000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FASE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2000" b="1" kern="1200" dirty="0"/>
            <a:t>4</a:t>
          </a:r>
        </a:p>
      </dsp:txBody>
      <dsp:txXfrm rot="-5400000">
        <a:off x="133502" y="5144440"/>
        <a:ext cx="185183" cy="1492394"/>
      </dsp:txXfrm>
    </dsp:sp>
    <dsp:sp modelId="{F3CE882D-5655-4025-9DDF-0C74D52461BA}">
      <dsp:nvSpPr>
        <dsp:cNvPr id="0" name=""/>
        <dsp:cNvSpPr/>
      </dsp:nvSpPr>
      <dsp:spPr>
        <a:xfrm rot="5400000">
          <a:off x="490488" y="5053425"/>
          <a:ext cx="1226568" cy="162362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accent5">
              <a:hueOff val="8832355"/>
              <a:satOff val="28758"/>
              <a:lumOff val="100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PE" sz="1400" kern="1200" dirty="0"/>
            <a:t>FORMALIZACIÓN</a:t>
          </a:r>
        </a:p>
      </dsp:txBody>
      <dsp:txXfrm rot="-5400000">
        <a:off x="291958" y="5311831"/>
        <a:ext cx="1563752" cy="1106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78E13C9E-41D8-4EC8-8221-CBE82D79ABB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288646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E6D7240D-EF8C-4232-911E-4752B270478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0068457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fech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D7240D-EF8C-4232-911E-4752B2704782}" type="slidenum">
              <a:rPr lang="es-PE" smtClean="0"/>
              <a:t>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73376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7240D-EF8C-4232-911E-4752B2704782}" type="slidenum">
              <a:rPr lang="es-PE" smtClean="0"/>
              <a:t>5</a:t>
            </a:fld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50285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55773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7525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02909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1739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8510163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919266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05413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7369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8058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254682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1639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45DA3245-C3AF-4864-8973-7567DE4A4E74}" type="datetimeFigureOut">
              <a:rPr lang="es-PE" smtClean="0"/>
              <a:t>19/04/2022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2282066A-7D72-4508-BD0F-5AD5D9BDF2A7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5570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368">
          <p15:clr>
            <a:srgbClr val="F26B43"/>
          </p15:clr>
        </p15:guide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691685" y="1929539"/>
            <a:ext cx="5760629" cy="244116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s-PE" sz="4400" b="1" dirty="0">
                <a:solidFill>
                  <a:srgbClr val="C00000"/>
                </a:solidFill>
                <a:latin typeface="Comic Sans MS" panose="030F0702030302020204" pitchFamily="66" charset="0"/>
                <a:cs typeface="Arial" pitchFamily="34" charset="0"/>
              </a:rPr>
              <a:t>PRESUPUESTO PARTICIPATIVO</a:t>
            </a:r>
          </a:p>
          <a:p>
            <a:pPr>
              <a:lnSpc>
                <a:spcPct val="150000"/>
              </a:lnSpc>
            </a:pPr>
            <a:r>
              <a:rPr lang="es-PE" sz="4400" b="1" dirty="0">
                <a:solidFill>
                  <a:srgbClr val="C00000"/>
                </a:solidFill>
                <a:latin typeface="Comic Sans MS" panose="030F0702030302020204" pitchFamily="66" charset="0"/>
                <a:cs typeface="Arial" pitchFamily="34" charset="0"/>
              </a:rPr>
              <a:t>2023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E"/>
          </a:p>
        </p:txBody>
      </p:sp>
      <p:pic>
        <p:nvPicPr>
          <p:cNvPr id="2049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13819"/>
            <a:ext cx="1368152" cy="117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3568" y="1309991"/>
            <a:ext cx="763284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488" algn="r"/>
                <a:tab pos="2806700" algn="ctr"/>
                <a:tab pos="5221288" algn="r"/>
                <a:tab pos="5491163" algn="r"/>
                <a:tab pos="5611813" algn="r"/>
              </a:tabLst>
            </a:pPr>
            <a:r>
              <a:rPr kumimoji="0" lang="es-MX" sz="3200" b="1" i="0" u="none" strike="noStrike" cap="none" normalizeH="0" baseline="0" dirty="0">
                <a:ln>
                  <a:noFill/>
                </a:ln>
                <a:effectLst/>
                <a:latin typeface="Candara" pitchFamily="34" charset="0"/>
                <a:ea typeface="Calibri" pitchFamily="34" charset="0"/>
                <a:cs typeface="Arial" pitchFamily="34" charset="0"/>
              </a:rPr>
              <a:t> Municipalidad Distrital de  Puente Piedra</a:t>
            </a:r>
            <a:r>
              <a:rPr kumimoji="0" lang="es-MX" sz="3200" b="1" i="0" u="none" strike="noStrike" cap="none" normalizeH="0" baseline="0" dirty="0">
                <a:ln>
                  <a:noFill/>
                </a:ln>
                <a:effectLst/>
                <a:latin typeface="Candara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s-MX" sz="3200" b="1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691680" y="5189130"/>
            <a:ext cx="64807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E" sz="2000" dirty="0">
                <a:latin typeface="Comic Sans MS" panose="030F0702030302020204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Gerencia de Planeamiento, Presupuesto e Inversiones</a:t>
            </a:r>
          </a:p>
        </p:txBody>
      </p:sp>
    </p:spTree>
    <p:extLst>
      <p:ext uri="{BB962C8B-B14F-4D97-AF65-F5344CB8AC3E}">
        <p14:creationId xmlns:p14="http://schemas.microsoft.com/office/powerpoint/2010/main" val="3513165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8726" y="143106"/>
            <a:ext cx="8640960" cy="864096"/>
          </a:xfrm>
        </p:spPr>
        <p:txBody>
          <a:bodyPr>
            <a:noAutofit/>
          </a:bodyPr>
          <a:lstStyle/>
          <a:p>
            <a:pPr algn="ctr"/>
            <a:r>
              <a:rPr lang="es-PE" sz="3200" dirty="0">
                <a:latin typeface="Comic Sans MS" panose="030F0702030302020204" pitchFamily="66" charset="0"/>
              </a:rPr>
              <a:t>Proyecto de Inversión:</a:t>
            </a:r>
            <a:endParaRPr lang="es-PE" sz="32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4600591"/>
            <a:ext cx="8136904" cy="22272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s-MX" dirty="0">
                <a:latin typeface="Comic Sans MS" panose="030F0702030302020204" pitchFamily="66" charset="0"/>
              </a:rPr>
              <a:t>Sistema Nacional de Programación Multianual y Gestión de Inversiones (Invierte.pe)</a:t>
            </a:r>
            <a:endParaRPr lang="es-PE" dirty="0">
              <a:latin typeface="Comic Sans MS" panose="030F0702030302020204" pitchFamily="66" charset="0"/>
            </a:endParaRPr>
          </a:p>
          <a:p>
            <a:pPr algn="just"/>
            <a:r>
              <a:rPr lang="es-PE" dirty="0">
                <a:latin typeface="Comic Sans MS" panose="030F0702030302020204" pitchFamily="66" charset="0"/>
              </a:rPr>
              <a:t>El Sistema Nacional de Programación Multianual y Gestión de Inversiones se crea mediante Decreto Legislativo Nº 1252,  y modificado con Decreto Legislativo N°1432; su Reglamento aprobado con Decreto Supremo N°284-2018-EF, de fecha 09 – 12 – 2018.</a:t>
            </a:r>
          </a:p>
          <a:p>
            <a:pPr marL="0" indent="0" algn="just">
              <a:buNone/>
            </a:pPr>
            <a:endParaRPr lang="es-PE" dirty="0">
              <a:latin typeface="Comic Sans MS" panose="030F0702030302020204" pitchFamily="66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A3C753A-FF15-4DAA-9C14-6AFF70724B4D}"/>
              </a:ext>
            </a:extLst>
          </p:cNvPr>
          <p:cNvSpPr txBox="1"/>
          <p:nvPr/>
        </p:nvSpPr>
        <p:spPr>
          <a:xfrm>
            <a:off x="683568" y="733904"/>
            <a:ext cx="820891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MX" sz="2000" dirty="0">
                <a:latin typeface="Comic Sans MS" panose="030F0702030302020204" pitchFamily="66" charset="0"/>
              </a:rPr>
              <a:t>Corresponde a intervenciones temporales que se financian, total o parcialmente, con recursos públicos, destinadas a la formación de capital físico, humano, institucional, intelectual y/o natural, que tenga como propósito crear, ampliar, mejorar o recuperar la capacidad de producción de bienes y/o servicios. Asimismo, se debe tener en cuenta lo siguiente:</a:t>
            </a:r>
          </a:p>
          <a:p>
            <a:pPr marL="457200" indent="-457200" algn="just">
              <a:buFont typeface="+mj-lt"/>
              <a:buAutoNum type="alphaLcPeriod"/>
            </a:pPr>
            <a:r>
              <a:rPr lang="es-MX" sz="2000" dirty="0">
                <a:latin typeface="Comic Sans MS" panose="030F0702030302020204" pitchFamily="66" charset="0"/>
              </a:rPr>
              <a:t>Su ejecución puede realizarse en más de un año fiscal, conforme lo establezca su cronograma de ejecución tentativo previsto en la formulación y evaluación.</a:t>
            </a:r>
          </a:p>
          <a:p>
            <a:pPr marL="457200" indent="-457200" algn="just">
              <a:buFont typeface="+mj-lt"/>
              <a:buAutoNum type="alphaLcPeriod"/>
            </a:pPr>
            <a:r>
              <a:rPr lang="es-MX" sz="2000" dirty="0">
                <a:latin typeface="Comic Sans MS" panose="030F0702030302020204" pitchFamily="66" charset="0"/>
              </a:rPr>
              <a:t>No son proyectos de inversión las IOARR así como las intervenciones que constituyen gastos de operación y mantenimiento.</a:t>
            </a:r>
          </a:p>
        </p:txBody>
      </p:sp>
    </p:spTree>
    <p:extLst>
      <p:ext uri="{BB962C8B-B14F-4D97-AF65-F5344CB8AC3E}">
        <p14:creationId xmlns:p14="http://schemas.microsoft.com/office/powerpoint/2010/main" val="33917667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4 Rectángulo redondeado"/>
          <p:cNvSpPr/>
          <p:nvPr/>
        </p:nvSpPr>
        <p:spPr>
          <a:xfrm>
            <a:off x="5701972" y="3645024"/>
            <a:ext cx="3190508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000" dirty="0">
                <a:solidFill>
                  <a:srgbClr val="C00000"/>
                </a:solidFill>
                <a:latin typeface="Comic Sans MS" pitchFamily="66" charset="0"/>
              </a:rPr>
              <a:t>Inversiones orientadas al cierre de brechas </a:t>
            </a:r>
          </a:p>
        </p:txBody>
      </p:sp>
      <p:sp>
        <p:nvSpPr>
          <p:cNvPr id="8" name="26 Abrir llave"/>
          <p:cNvSpPr/>
          <p:nvPr/>
        </p:nvSpPr>
        <p:spPr>
          <a:xfrm rot="16200000">
            <a:off x="4670319" y="2505360"/>
            <a:ext cx="468052" cy="5051638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9" name="27 Proceso alternativo"/>
          <p:cNvSpPr/>
          <p:nvPr/>
        </p:nvSpPr>
        <p:spPr>
          <a:xfrm>
            <a:off x="1475656" y="5301208"/>
            <a:ext cx="6846299" cy="720080"/>
          </a:xfrm>
          <a:prstGeom prst="flowChartAlternateProcess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800" dirty="0">
                <a:solidFill>
                  <a:srgbClr val="002060"/>
                </a:solidFill>
                <a:latin typeface="Comic Sans MS" pitchFamily="66" charset="0"/>
              </a:rPr>
              <a:t>Mayor bienestar de la población.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539552" y="548680"/>
            <a:ext cx="8604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E" sz="3600" dirty="0">
                <a:latin typeface="Comic Sans MS" panose="030F0702030302020204" pitchFamily="66" charset="0"/>
              </a:rPr>
              <a:t>Invierte.pe y el Ciclo de Inversión</a:t>
            </a:r>
          </a:p>
        </p:txBody>
      </p:sp>
      <p:sp>
        <p:nvSpPr>
          <p:cNvPr id="11" name="21 Rectángulo redondeado"/>
          <p:cNvSpPr/>
          <p:nvPr/>
        </p:nvSpPr>
        <p:spPr>
          <a:xfrm>
            <a:off x="323527" y="1988840"/>
            <a:ext cx="3716721" cy="27003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PE" dirty="0">
                <a:solidFill>
                  <a:srgbClr val="002060"/>
                </a:solidFill>
                <a:latin typeface="Comic Sans MS" pitchFamily="66" charset="0"/>
              </a:rPr>
              <a:t>Sistema administrativo del Estado que orienta el uso de los recursos públicos destinados a la inversión para la efectiva prestación de servicios y la provisión de la infraestructura necesaria para el desarrollo del país.</a:t>
            </a:r>
          </a:p>
        </p:txBody>
      </p:sp>
      <p:sp>
        <p:nvSpPr>
          <p:cNvPr id="12" name="22 Flecha a la derecha con bandas"/>
          <p:cNvSpPr/>
          <p:nvPr/>
        </p:nvSpPr>
        <p:spPr>
          <a:xfrm>
            <a:off x="4239654" y="2852936"/>
            <a:ext cx="1196441" cy="792088"/>
          </a:xfrm>
          <a:prstGeom prst="strip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3" name="23 Rectángulo redondeado"/>
          <p:cNvSpPr/>
          <p:nvPr/>
        </p:nvSpPr>
        <p:spPr>
          <a:xfrm>
            <a:off x="5701971" y="2204864"/>
            <a:ext cx="3190508" cy="6480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PE" sz="2000" dirty="0">
                <a:solidFill>
                  <a:srgbClr val="C00000"/>
                </a:solidFill>
                <a:latin typeface="Comic Sans MS" pitchFamily="66" charset="0"/>
              </a:rPr>
              <a:t>Programación Multianual (3 años)</a:t>
            </a:r>
          </a:p>
        </p:txBody>
      </p:sp>
    </p:spTree>
    <p:extLst>
      <p:ext uri="{BB962C8B-B14F-4D97-AF65-F5344CB8AC3E}">
        <p14:creationId xmlns:p14="http://schemas.microsoft.com/office/powerpoint/2010/main" val="1727707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773" y="1288110"/>
            <a:ext cx="4441749" cy="429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0" r="13344"/>
          <a:stretch/>
        </p:blipFill>
        <p:spPr bwMode="auto">
          <a:xfrm>
            <a:off x="6516216" y="917952"/>
            <a:ext cx="1781503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1" r="15066"/>
          <a:stretch/>
        </p:blipFill>
        <p:spPr bwMode="auto">
          <a:xfrm>
            <a:off x="6750105" y="4241163"/>
            <a:ext cx="2242453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11 Imagen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6" r="7984"/>
          <a:stretch/>
        </p:blipFill>
        <p:spPr>
          <a:xfrm>
            <a:off x="755576" y="1124744"/>
            <a:ext cx="1633903" cy="1749309"/>
          </a:xfrm>
          <a:prstGeom prst="rect">
            <a:avLst/>
          </a:prstGeom>
        </p:spPr>
      </p:pic>
      <p:pic>
        <p:nvPicPr>
          <p:cNvPr id="8" name="Picture 6" descr="Resultado de imagen para EJECUCIÓN DE OBRA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115" y="4415790"/>
            <a:ext cx="2016224" cy="147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Resultado de imagen para NUMERO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76" r="68613" b="33062"/>
          <a:stretch/>
        </p:blipFill>
        <p:spPr bwMode="auto">
          <a:xfrm>
            <a:off x="2411760" y="1266036"/>
            <a:ext cx="443515" cy="52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Resultado de imagen para NUMERO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29" b="69194"/>
          <a:stretch/>
        </p:blipFill>
        <p:spPr bwMode="auto">
          <a:xfrm>
            <a:off x="515565" y="3957233"/>
            <a:ext cx="480021" cy="45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Resultado de imagen para NUMERO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5" r="34943" b="66907"/>
          <a:stretch/>
        </p:blipFill>
        <p:spPr bwMode="auto">
          <a:xfrm>
            <a:off x="8047124" y="3894373"/>
            <a:ext cx="493758" cy="52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Resultado de imagen para NUMEROS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387" b="67845"/>
          <a:stretch/>
        </p:blipFill>
        <p:spPr bwMode="auto">
          <a:xfrm>
            <a:off x="6126027" y="1251886"/>
            <a:ext cx="390189" cy="51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Rectángulo"/>
          <p:cNvSpPr/>
          <p:nvPr/>
        </p:nvSpPr>
        <p:spPr>
          <a:xfrm>
            <a:off x="3034644" y="362190"/>
            <a:ext cx="3286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PE" sz="2800" b="1" dirty="0">
                <a:latin typeface="Comic Sans MS" panose="030F0702030302020204" pitchFamily="66" charset="0"/>
              </a:rPr>
              <a:t>Ciclo de Inversión</a:t>
            </a:r>
          </a:p>
        </p:txBody>
      </p:sp>
    </p:spTree>
    <p:extLst>
      <p:ext uri="{BB962C8B-B14F-4D97-AF65-F5344CB8AC3E}">
        <p14:creationId xmlns:p14="http://schemas.microsoft.com/office/powerpoint/2010/main" val="4118016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2825A19C-ECBE-4A50-B48A-5702571FBA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135567"/>
              </p:ext>
            </p:extLst>
          </p:nvPr>
        </p:nvGraphicFramePr>
        <p:xfrm>
          <a:off x="1385392" y="581194"/>
          <a:ext cx="6912768" cy="6246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85107">
                  <a:extLst>
                    <a:ext uri="{9D8B030D-6E8A-4147-A177-3AD203B41FA5}">
                      <a16:colId xmlns:a16="http://schemas.microsoft.com/office/drawing/2014/main" val="1052117504"/>
                    </a:ext>
                  </a:extLst>
                </a:gridCol>
                <a:gridCol w="3927661">
                  <a:extLst>
                    <a:ext uri="{9D8B030D-6E8A-4147-A177-3AD203B41FA5}">
                      <a16:colId xmlns:a16="http://schemas.microsoft.com/office/drawing/2014/main" val="3558533118"/>
                    </a:ext>
                  </a:extLst>
                </a:gridCol>
              </a:tblGrid>
              <a:tr h="24530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INFORMACION DEL AGENTE PARTICIPANTE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258624"/>
                  </a:ext>
                </a:extLst>
              </a:tr>
              <a:tr h="367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Nombre del Agente Participante que propone la inversión.</a:t>
                      </a:r>
                      <a:endParaRPr lang="es-P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3691794693"/>
                  </a:ext>
                </a:extLst>
              </a:tr>
              <a:tr h="3728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Nombre de la Organización o Institución a la que representa</a:t>
                      </a:r>
                      <a:endParaRPr lang="es-P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2922690567"/>
                  </a:ext>
                </a:extLst>
              </a:tr>
              <a:tr h="237149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INFORMACIÓN DE LA PROPUESTA DE INVERSIÓN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464468"/>
                  </a:ext>
                </a:extLst>
              </a:tr>
              <a:tr h="474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I. Nombre de la Inversión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3793486528"/>
                  </a:ext>
                </a:extLst>
              </a:tr>
              <a:tr h="329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II. Código Único de la Inversión 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  </a:t>
                      </a:r>
                      <a:endParaRPr lang="es-P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2005322865"/>
                  </a:ext>
                </a:extLst>
              </a:tr>
              <a:tr h="279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III. Año de viabilidad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3951221136"/>
                  </a:ext>
                </a:extLst>
              </a:tr>
              <a:tr h="2973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IV. Cuenta con Expediente Técnico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SI                                   NO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4143653345"/>
                  </a:ext>
                </a:extLst>
              </a:tr>
              <a:tr h="563935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V. Descripción de la Inversión:</a:t>
                      </a:r>
                      <a:endParaRPr lang="es-P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907506"/>
                  </a:ext>
                </a:extLst>
              </a:tr>
              <a:tr h="3937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Contribuye al cierre de brecha en: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1169826509"/>
                  </a:ext>
                </a:extLst>
              </a:tr>
              <a:tr h="3993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Objetivo Estratégico del Plan de Desarrollo Local Concertado al que contribuye: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1692757610"/>
                  </a:ext>
                </a:extLst>
              </a:tr>
              <a:tr h="4493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Zonas del distrito que serán beneficiadas con la ejecución de la inversión: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1562342911"/>
                  </a:ext>
                </a:extLst>
              </a:tr>
              <a:tr h="3675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Número de pobladores que se beneficiarán con la ejecución de la inversión: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3786560078"/>
                  </a:ext>
                </a:extLst>
              </a:tr>
              <a:tr h="232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Monto estimado de la inversión: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2117599668"/>
                  </a:ext>
                </a:extLst>
              </a:tr>
              <a:tr h="367565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COFINANCIAMIENTO DEL PROYECTO (SÓLO SERÁ LLENADO SI EXISTE DOCUMENTO SUSCRITO DE COMPROMISO DE LA POBLACIÓN BENEFICIARIA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105758"/>
                  </a:ext>
                </a:extLst>
              </a:tr>
              <a:tr h="2198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Aporte de la población (%):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3740233281"/>
                  </a:ext>
                </a:extLst>
              </a:tr>
              <a:tr h="2713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Aporte de la Municipalidad (%):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4145197103"/>
                  </a:ext>
                </a:extLst>
              </a:tr>
              <a:tr h="183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Total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>
                          <a:effectLst/>
                        </a:rPr>
                        <a:t> </a:t>
                      </a:r>
                      <a:endParaRPr lang="es-PE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extLst>
                  <a:ext uri="{0D108BD9-81ED-4DB2-BD59-A6C34878D82A}">
                    <a16:rowId xmlns:a16="http://schemas.microsoft.com/office/drawing/2014/main" val="225084280"/>
                  </a:ext>
                </a:extLst>
              </a:tr>
              <a:tr h="19380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" sz="1200" dirty="0">
                          <a:effectLst/>
                        </a:rPr>
                        <a:t>Nota: - Adjuntar Acta debidamente suscrita donde se considerará el porcentaje de cofinanciamiento.</a:t>
                      </a:r>
                      <a:endParaRPr lang="es-PE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0289" marR="30289" marT="0" marB="0" anchor="ctr"/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6357203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FE04DE4F-D2D2-4423-AA9F-197CC0578BCA}"/>
              </a:ext>
            </a:extLst>
          </p:cNvPr>
          <p:cNvSpPr txBox="1"/>
          <p:nvPr/>
        </p:nvSpPr>
        <p:spPr>
          <a:xfrm>
            <a:off x="971600" y="0"/>
            <a:ext cx="7326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200" b="1" dirty="0"/>
              <a:t>ANEXO Nº04</a:t>
            </a:r>
          </a:p>
          <a:p>
            <a:pPr algn="ctr"/>
            <a:r>
              <a:rPr lang="es-MX" sz="1200" b="1" dirty="0"/>
              <a:t>FICHA DE INFORMACIÓN MÍNIMA DE NUEVAS PROPUESTAS DE INVERSIÓN</a:t>
            </a:r>
          </a:p>
        </p:txBody>
      </p:sp>
    </p:spTree>
    <p:extLst>
      <p:ext uri="{BB962C8B-B14F-4D97-AF65-F5344CB8AC3E}">
        <p14:creationId xmlns:p14="http://schemas.microsoft.com/office/powerpoint/2010/main" val="1084627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131840" y="2996952"/>
            <a:ext cx="4532343" cy="2439144"/>
          </a:xfrm>
        </p:spPr>
        <p:txBody>
          <a:bodyPr>
            <a:noAutofit/>
          </a:bodyPr>
          <a:lstStyle/>
          <a:p>
            <a:r>
              <a:rPr lang="es-PE" sz="9600" dirty="0">
                <a:solidFill>
                  <a:schemeClr val="tx2"/>
                </a:solidFill>
                <a:latin typeface="Comic Sans MS" panose="030F0702030302020204" pitchFamily="66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06979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476672"/>
            <a:ext cx="7128792" cy="1440160"/>
          </a:xfrm>
        </p:spPr>
        <p:txBody>
          <a:bodyPr>
            <a:normAutofit/>
          </a:bodyPr>
          <a:lstStyle/>
          <a:p>
            <a:pPr algn="just"/>
            <a:r>
              <a:rPr lang="es-PE" dirty="0">
                <a:latin typeface="Comic Sans MS" panose="030F0702030302020204" pitchFamily="66" charset="0"/>
              </a:rPr>
              <a:t>¿Qué es el Presupuesto Participativo?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2348880"/>
            <a:ext cx="7848872" cy="3096344"/>
          </a:xfrm>
        </p:spPr>
        <p:txBody>
          <a:bodyPr>
            <a:normAutofit/>
          </a:bodyPr>
          <a:lstStyle/>
          <a:p>
            <a:pPr algn="just"/>
            <a:r>
              <a:rPr lang="es-PE" dirty="0">
                <a:latin typeface="Comic Sans MS" panose="030F0702030302020204" pitchFamily="66" charset="0"/>
              </a:rPr>
              <a:t>El  Presupuesto  Participativo  es  un  proceso  que  fortalece las  relaciones  Estado‐Sociedad, mediante el cual se definen las prioridades sobre las acciones o </a:t>
            </a:r>
            <a:r>
              <a:rPr lang="es-PE" b="1" dirty="0">
                <a:latin typeface="Comic Sans MS" panose="030F0702030302020204" pitchFamily="66" charset="0"/>
              </a:rPr>
              <a:t>proyectos de inversión a implementar</a:t>
            </a:r>
            <a:r>
              <a:rPr lang="es-PE" dirty="0">
                <a:latin typeface="Comic Sans MS" panose="030F0702030302020204" pitchFamily="66" charset="0"/>
              </a:rPr>
              <a:t> </a:t>
            </a:r>
            <a:r>
              <a:rPr lang="es-PE" b="1" dirty="0">
                <a:latin typeface="Comic Sans MS" panose="030F0702030302020204" pitchFamily="66" charset="0"/>
              </a:rPr>
              <a:t>en el</a:t>
            </a:r>
            <a:r>
              <a:rPr lang="es-PE" dirty="0">
                <a:latin typeface="Comic Sans MS" panose="030F0702030302020204" pitchFamily="66" charset="0"/>
              </a:rPr>
              <a:t> nivel de Gobierno Regional o </a:t>
            </a:r>
            <a:r>
              <a:rPr lang="es-PE" b="1" dirty="0">
                <a:latin typeface="Comic Sans MS" panose="030F0702030302020204" pitchFamily="66" charset="0"/>
              </a:rPr>
              <a:t>Gobierno Local</a:t>
            </a:r>
            <a:r>
              <a:rPr lang="es-PE" dirty="0">
                <a:latin typeface="Comic Sans MS" panose="030F0702030302020204" pitchFamily="66" charset="0"/>
              </a:rPr>
              <a:t>, con la participación de la sociedad organizada, generando compromisos de todos los agentes participantes para la consecución de los </a:t>
            </a:r>
            <a:r>
              <a:rPr lang="es-PE" b="1" dirty="0">
                <a:latin typeface="Comic Sans MS" panose="030F0702030302020204" pitchFamily="66" charset="0"/>
              </a:rPr>
              <a:t>objetivos estratégicos </a:t>
            </a:r>
            <a:r>
              <a:rPr lang="es-PE" dirty="0">
                <a:latin typeface="Comic Sans MS" panose="030F0702030302020204" pitchFamily="66" charset="0"/>
              </a:rPr>
              <a:t>(Art. 2 del Reglamento de la Ley Nº 28056 ‐ Ley Marco del Presupuesto Participativo). </a:t>
            </a:r>
          </a:p>
        </p:txBody>
      </p:sp>
    </p:spTree>
    <p:extLst>
      <p:ext uri="{BB962C8B-B14F-4D97-AF65-F5344CB8AC3E}">
        <p14:creationId xmlns:p14="http://schemas.microsoft.com/office/powerpoint/2010/main" val="702555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778009124"/>
              </p:ext>
            </p:extLst>
          </p:nvPr>
        </p:nvGraphicFramePr>
        <p:xfrm>
          <a:off x="64116" y="44624"/>
          <a:ext cx="2346819" cy="6813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Bocadillo: rectángulo con esquinas redondeadas 4">
            <a:extLst>
              <a:ext uri="{FF2B5EF4-FFF2-40B4-BE49-F238E27FC236}">
                <a16:creationId xmlns:a16="http://schemas.microsoft.com/office/drawing/2014/main" id="{CA4DEFB2-8B3F-4D62-AEDA-B5958034BBED}"/>
              </a:ext>
            </a:extLst>
          </p:cNvPr>
          <p:cNvSpPr/>
          <p:nvPr/>
        </p:nvSpPr>
        <p:spPr>
          <a:xfrm>
            <a:off x="2491373" y="490387"/>
            <a:ext cx="1732707" cy="615284"/>
          </a:xfrm>
          <a:prstGeom prst="wedgeRoundRectCallout">
            <a:avLst>
              <a:gd name="adj1" fmla="val 68608"/>
              <a:gd name="adj2" fmla="val -33527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Convocatoria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8" name="Bocadillo: rectángulo con esquinas redondeadas 7">
            <a:extLst>
              <a:ext uri="{FF2B5EF4-FFF2-40B4-BE49-F238E27FC236}">
                <a16:creationId xmlns:a16="http://schemas.microsoft.com/office/drawing/2014/main" id="{C6D78F6E-5CC5-439C-BC4C-69247F7D8A86}"/>
              </a:ext>
            </a:extLst>
          </p:cNvPr>
          <p:cNvSpPr/>
          <p:nvPr/>
        </p:nvSpPr>
        <p:spPr>
          <a:xfrm>
            <a:off x="4540496" y="260648"/>
            <a:ext cx="2227242" cy="773015"/>
          </a:xfrm>
          <a:prstGeom prst="wedgeRoundRectCallout">
            <a:avLst>
              <a:gd name="adj1" fmla="val 85146"/>
              <a:gd name="adj2" fmla="val 28720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Identificación y acreditación de agentes participantes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11" name="Bocadillo: rectángulo con esquinas redondeadas 10">
            <a:extLst>
              <a:ext uri="{FF2B5EF4-FFF2-40B4-BE49-F238E27FC236}">
                <a16:creationId xmlns:a16="http://schemas.microsoft.com/office/drawing/2014/main" id="{A19C45CE-4E35-473D-8338-27966FF99591}"/>
              </a:ext>
            </a:extLst>
          </p:cNvPr>
          <p:cNvSpPr/>
          <p:nvPr/>
        </p:nvSpPr>
        <p:spPr>
          <a:xfrm>
            <a:off x="7596336" y="476672"/>
            <a:ext cx="1363409" cy="863566"/>
          </a:xfrm>
          <a:prstGeom prst="wedgeRoundRectCallout">
            <a:avLst>
              <a:gd name="adj1" fmla="val -17583"/>
              <a:gd name="adj2" fmla="val 10937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Capacitación  a agentes participantes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12" name="Bocadillo: rectángulo con esquinas redondeadas 11">
            <a:extLst>
              <a:ext uri="{FF2B5EF4-FFF2-40B4-BE49-F238E27FC236}">
                <a16:creationId xmlns:a16="http://schemas.microsoft.com/office/drawing/2014/main" id="{E975BDCE-401E-4FB6-A9A5-9C2ADA63124D}"/>
              </a:ext>
            </a:extLst>
          </p:cNvPr>
          <p:cNvSpPr/>
          <p:nvPr/>
        </p:nvSpPr>
        <p:spPr>
          <a:xfrm>
            <a:off x="7246431" y="2204865"/>
            <a:ext cx="1790065" cy="1251990"/>
          </a:xfrm>
          <a:prstGeom prst="wedgeRoundRectCallout">
            <a:avLst>
              <a:gd name="adj1" fmla="val -113508"/>
              <a:gd name="adj2" fmla="val 13053"/>
              <a:gd name="adj3" fmla="val 16667"/>
            </a:avLst>
          </a:prstGeom>
          <a:solidFill>
            <a:srgbClr val="DEBDFF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Taller de Diagnóstico, Identificación y Priorización de Resultados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16" name="Bocadillo: rectángulo con esquinas redondeadas 15">
            <a:extLst>
              <a:ext uri="{FF2B5EF4-FFF2-40B4-BE49-F238E27FC236}">
                <a16:creationId xmlns:a16="http://schemas.microsoft.com/office/drawing/2014/main" id="{EE90BE84-B72E-41BE-8236-1B1615F10691}"/>
              </a:ext>
            </a:extLst>
          </p:cNvPr>
          <p:cNvSpPr/>
          <p:nvPr/>
        </p:nvSpPr>
        <p:spPr>
          <a:xfrm>
            <a:off x="2267744" y="2276872"/>
            <a:ext cx="1790064" cy="1179982"/>
          </a:xfrm>
          <a:prstGeom prst="wedgeRoundRectCallout">
            <a:avLst>
              <a:gd name="adj1" fmla="val -680"/>
              <a:gd name="adj2" fmla="val 185068"/>
              <a:gd name="adj3" fmla="val 16667"/>
            </a:avLst>
          </a:prstGeom>
          <a:solidFill>
            <a:srgbClr val="DEBDFF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Priorización de Propuestas de Inversión  y formalización de acuerdos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17" name="Bocadillo: rectángulo con esquinas redondeadas 16">
            <a:extLst>
              <a:ext uri="{FF2B5EF4-FFF2-40B4-BE49-F238E27FC236}">
                <a16:creationId xmlns:a16="http://schemas.microsoft.com/office/drawing/2014/main" id="{A5AF14FD-C048-47C4-AC6E-324A44F07DAF}"/>
              </a:ext>
            </a:extLst>
          </p:cNvPr>
          <p:cNvSpPr/>
          <p:nvPr/>
        </p:nvSpPr>
        <p:spPr>
          <a:xfrm>
            <a:off x="4505904" y="2685369"/>
            <a:ext cx="1555616" cy="615283"/>
          </a:xfrm>
          <a:prstGeom prst="wedgeRoundRectCallout">
            <a:avLst>
              <a:gd name="adj1" fmla="val -78591"/>
              <a:gd name="adj2" fmla="val -31241"/>
              <a:gd name="adj3" fmla="val 16667"/>
            </a:avLst>
          </a:prstGeom>
          <a:solidFill>
            <a:srgbClr val="DEBDFF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Rendición de cuentas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18" name="Bocadillo: rectángulo con esquinas redondeadas 17">
            <a:extLst>
              <a:ext uri="{FF2B5EF4-FFF2-40B4-BE49-F238E27FC236}">
                <a16:creationId xmlns:a16="http://schemas.microsoft.com/office/drawing/2014/main" id="{43FBDD83-613B-4489-B9F8-BCD7919B6EA1}"/>
              </a:ext>
            </a:extLst>
          </p:cNvPr>
          <p:cNvSpPr/>
          <p:nvPr/>
        </p:nvSpPr>
        <p:spPr>
          <a:xfrm>
            <a:off x="2699792" y="5143300"/>
            <a:ext cx="1555616" cy="1166020"/>
          </a:xfrm>
          <a:prstGeom prst="wedgeRoundRectCallout">
            <a:avLst>
              <a:gd name="adj1" fmla="val 82635"/>
              <a:gd name="adj2" fmla="val 25471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Registro en el Aplicativo del Presupuesto Participativo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7" name="Diagrama de flujo: proceso alternativo 6">
            <a:extLst>
              <a:ext uri="{FF2B5EF4-FFF2-40B4-BE49-F238E27FC236}">
                <a16:creationId xmlns:a16="http://schemas.microsoft.com/office/drawing/2014/main" id="{31F1ED1F-B7EA-4C1E-8304-FD787115D46D}"/>
              </a:ext>
            </a:extLst>
          </p:cNvPr>
          <p:cNvSpPr/>
          <p:nvPr/>
        </p:nvSpPr>
        <p:spPr>
          <a:xfrm>
            <a:off x="4774403" y="5670540"/>
            <a:ext cx="2173861" cy="854804"/>
          </a:xfrm>
          <a:prstGeom prst="flowChartAlternateProcess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>
                <a:latin typeface="Comic Sans MS" panose="030F0702030302020204" pitchFamily="66" charset="0"/>
              </a:rPr>
              <a:t>Inclusión en el anteproyecto del PIA 2023</a:t>
            </a:r>
            <a:endParaRPr lang="es-PE" sz="1400" dirty="0">
              <a:latin typeface="Comic Sans MS" panose="030F0702030302020204" pitchFamily="66" charset="0"/>
            </a:endParaRPr>
          </a:p>
        </p:txBody>
      </p:sp>
      <p:sp>
        <p:nvSpPr>
          <p:cNvPr id="20" name="Onda 19">
            <a:extLst>
              <a:ext uri="{FF2B5EF4-FFF2-40B4-BE49-F238E27FC236}">
                <a16:creationId xmlns:a16="http://schemas.microsoft.com/office/drawing/2014/main" id="{B85AC658-CDB9-4260-B18E-1D319A777ECF}"/>
              </a:ext>
            </a:extLst>
          </p:cNvPr>
          <p:cNvSpPr/>
          <p:nvPr/>
        </p:nvSpPr>
        <p:spPr>
          <a:xfrm>
            <a:off x="5140173" y="1484784"/>
            <a:ext cx="2312147" cy="739153"/>
          </a:xfrm>
          <a:prstGeom prst="wave">
            <a:avLst/>
          </a:prstGeom>
          <a:solidFill>
            <a:srgbClr val="DEBDFF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400" dirty="0"/>
              <a:t>Presentación y Evaluación de propuestas de inversión</a:t>
            </a:r>
            <a:endParaRPr lang="es-PE" sz="1400" dirty="0"/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54134E49-F73B-42C1-AA47-3A77F3010BF5}"/>
              </a:ext>
            </a:extLst>
          </p:cNvPr>
          <p:cNvSpPr/>
          <p:nvPr/>
        </p:nvSpPr>
        <p:spPr>
          <a:xfrm>
            <a:off x="2491373" y="260648"/>
            <a:ext cx="460955" cy="41324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1</a:t>
            </a:r>
            <a:endParaRPr lang="es-PE" dirty="0"/>
          </a:p>
        </p:txBody>
      </p:sp>
      <p:sp>
        <p:nvSpPr>
          <p:cNvPr id="21" name="Elipse 20">
            <a:extLst>
              <a:ext uri="{FF2B5EF4-FFF2-40B4-BE49-F238E27FC236}">
                <a16:creationId xmlns:a16="http://schemas.microsoft.com/office/drawing/2014/main" id="{C346DBC1-9C7D-4CBC-BBF2-011BA341303E}"/>
              </a:ext>
            </a:extLst>
          </p:cNvPr>
          <p:cNvSpPr/>
          <p:nvPr/>
        </p:nvSpPr>
        <p:spPr>
          <a:xfrm>
            <a:off x="4572000" y="44624"/>
            <a:ext cx="460955" cy="41324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  <a:endParaRPr lang="es-PE" dirty="0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DF25579E-658E-4573-A24C-A71754409FA9}"/>
              </a:ext>
            </a:extLst>
          </p:cNvPr>
          <p:cNvSpPr/>
          <p:nvPr/>
        </p:nvSpPr>
        <p:spPr>
          <a:xfrm>
            <a:off x="7639437" y="116632"/>
            <a:ext cx="460955" cy="413240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3</a:t>
            </a:r>
            <a:endParaRPr lang="es-PE" dirty="0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23AD7578-B869-497B-B118-4FC6A8FA0AA8}"/>
              </a:ext>
            </a:extLst>
          </p:cNvPr>
          <p:cNvSpPr/>
          <p:nvPr/>
        </p:nvSpPr>
        <p:spPr>
          <a:xfrm>
            <a:off x="8676456" y="2276872"/>
            <a:ext cx="460955" cy="4132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</a:t>
            </a:r>
            <a:endParaRPr lang="es-PE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7C0011E5-FEDA-49D9-90C3-A6484476E53C}"/>
              </a:ext>
            </a:extLst>
          </p:cNvPr>
          <p:cNvSpPr/>
          <p:nvPr/>
        </p:nvSpPr>
        <p:spPr>
          <a:xfrm>
            <a:off x="4831125" y="1647608"/>
            <a:ext cx="460955" cy="4132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5</a:t>
            </a:r>
            <a:endParaRPr lang="es-PE" dirty="0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4416EE2A-10AC-4EDC-9028-ECA69E1A8C32}"/>
              </a:ext>
            </a:extLst>
          </p:cNvPr>
          <p:cNvSpPr/>
          <p:nvPr/>
        </p:nvSpPr>
        <p:spPr>
          <a:xfrm>
            <a:off x="4499992" y="2367688"/>
            <a:ext cx="460955" cy="4132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6</a:t>
            </a:r>
            <a:endParaRPr lang="es-PE" dirty="0"/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C04BE538-A80E-4213-A19A-A4B4F70EDAD1}"/>
              </a:ext>
            </a:extLst>
          </p:cNvPr>
          <p:cNvSpPr/>
          <p:nvPr/>
        </p:nvSpPr>
        <p:spPr>
          <a:xfrm>
            <a:off x="2166829" y="1988840"/>
            <a:ext cx="460955" cy="413240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7</a:t>
            </a:r>
            <a:endParaRPr lang="es-PE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6E270298-0F2E-498B-A17C-D56F3D933781}"/>
              </a:ext>
            </a:extLst>
          </p:cNvPr>
          <p:cNvSpPr/>
          <p:nvPr/>
        </p:nvSpPr>
        <p:spPr>
          <a:xfrm>
            <a:off x="2454861" y="5464032"/>
            <a:ext cx="460955" cy="4132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8</a:t>
            </a:r>
            <a:endParaRPr lang="es-PE" dirty="0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723F1D4-34D5-46D6-977E-20F50AFBEDE5}"/>
              </a:ext>
            </a:extLst>
          </p:cNvPr>
          <p:cNvSpPr/>
          <p:nvPr/>
        </p:nvSpPr>
        <p:spPr>
          <a:xfrm>
            <a:off x="4716016" y="5392024"/>
            <a:ext cx="460955" cy="41324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9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049134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88640"/>
            <a:ext cx="6781800" cy="648072"/>
          </a:xfrm>
        </p:spPr>
        <p:txBody>
          <a:bodyPr>
            <a:normAutofit/>
          </a:bodyPr>
          <a:lstStyle/>
          <a:p>
            <a:r>
              <a:rPr lang="es-PE" sz="3600" dirty="0">
                <a:latin typeface="Comic Sans MS" panose="030F0702030302020204" pitchFamily="66" charset="0"/>
              </a:rPr>
              <a:t>Agentes Participantes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908720"/>
            <a:ext cx="8352928" cy="1296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PE" sz="1800" dirty="0">
                <a:latin typeface="Comic Sans MS" panose="030F0702030302020204" pitchFamily="66" charset="0"/>
              </a:rPr>
              <a:t>Agente Participante es toda persona que participa activamente en la toma de decisiones durante el proceso del Presupuesto Participativo 2023, así mismo están facultados a proponer y opinar sobre los resultados del proceso y de los proyectos priorizados.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id="{F8BD7EFD-FEF9-483F-A4DD-AE3F746F7AAD}"/>
              </a:ext>
            </a:extLst>
          </p:cNvPr>
          <p:cNvSpPr txBox="1">
            <a:spLocks/>
          </p:cNvSpPr>
          <p:nvPr/>
        </p:nvSpPr>
        <p:spPr>
          <a:xfrm>
            <a:off x="835968" y="2276872"/>
            <a:ext cx="4024064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PE" sz="1600" b="1" dirty="0">
                <a:latin typeface="Comic Sans MS" panose="030F0702030302020204" pitchFamily="66" charset="0"/>
              </a:rPr>
              <a:t>*FUNCIONES C V</a:t>
            </a:r>
          </a:p>
          <a:p>
            <a:pPr algn="just"/>
            <a:r>
              <a:rPr lang="es-PE" sz="1600" dirty="0">
                <a:latin typeface="Comic Sans MS" panose="030F0702030302020204" pitchFamily="66" charset="0"/>
              </a:rPr>
              <a:t>Vigilar el  cumplimiento de los acuerdos del Proceso del Presupuesto Participativo en la aprobación y ejecución del Presupuesto Institucional.</a:t>
            </a:r>
          </a:p>
          <a:p>
            <a:pPr algn="just"/>
            <a:r>
              <a:rPr lang="es-PE" sz="1600" dirty="0">
                <a:latin typeface="Comic Sans MS" panose="030F0702030302020204" pitchFamily="66" charset="0"/>
              </a:rPr>
              <a:t>Vigilar que los recursos del Gobierno Local destinados al Presupuesto Participativo del año fiscal sean invertidos de conformidad con los acuerdos y compromisos asumidos.</a:t>
            </a:r>
          </a:p>
          <a:p>
            <a:pPr algn="just"/>
            <a:r>
              <a:rPr lang="es-PE" sz="1600" dirty="0">
                <a:latin typeface="Comic Sans MS" panose="030F0702030302020204" pitchFamily="66" charset="0"/>
              </a:rPr>
              <a:t>Vigilar que la sociedad cumpla con los compromisos, asumidos en el cofinanciamiento de las inversiones incluidos en proceso del Presupuesto Participativo.</a:t>
            </a:r>
          </a:p>
        </p:txBody>
      </p:sp>
      <p:sp>
        <p:nvSpPr>
          <p:cNvPr id="5" name="2 Marcador de contenido">
            <a:extLst>
              <a:ext uri="{FF2B5EF4-FFF2-40B4-BE49-F238E27FC236}">
                <a16:creationId xmlns:a16="http://schemas.microsoft.com/office/drawing/2014/main" id="{F2A1AAED-4199-48E0-A003-7C6E20E3B927}"/>
              </a:ext>
            </a:extLst>
          </p:cNvPr>
          <p:cNvSpPr txBox="1">
            <a:spLocks/>
          </p:cNvSpPr>
          <p:nvPr/>
        </p:nvSpPr>
        <p:spPr>
          <a:xfrm>
            <a:off x="5156448" y="2276872"/>
            <a:ext cx="3736032" cy="40324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6858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6858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PE" sz="1600" b="1">
                <a:latin typeface="Comic Sans MS" panose="030F0702030302020204" pitchFamily="66" charset="0"/>
              </a:rPr>
              <a:t>*REQUISITOS </a:t>
            </a:r>
            <a:r>
              <a:rPr lang="es-PE" sz="1600" b="1" dirty="0">
                <a:latin typeface="Comic Sans MS" panose="030F0702030302020204" pitchFamily="66" charset="0"/>
              </a:rPr>
              <a:t>C V</a:t>
            </a:r>
          </a:p>
          <a:p>
            <a:pPr algn="just"/>
            <a:r>
              <a:rPr lang="es-MX" sz="1600" dirty="0">
                <a:latin typeface="Comic Sans MS" panose="030F0702030302020204" pitchFamily="66" charset="0"/>
              </a:rPr>
              <a:t>Ser Agente Participante;</a:t>
            </a:r>
          </a:p>
          <a:p>
            <a:pPr algn="just"/>
            <a:r>
              <a:rPr lang="es-MX" sz="1600" dirty="0">
                <a:latin typeface="Comic Sans MS" panose="030F0702030302020204" pitchFamily="66" charset="0"/>
              </a:rPr>
              <a:t>Ser ciudadano(a) en ejercicio y pertenecer a la zona del cual será representante;</a:t>
            </a:r>
          </a:p>
          <a:p>
            <a:pPr algn="just"/>
            <a:r>
              <a:rPr lang="es-MX" sz="1600" dirty="0">
                <a:latin typeface="Comic Sans MS" panose="030F0702030302020204" pitchFamily="66" charset="0"/>
              </a:rPr>
              <a:t>Ser postulado(a) por una Organización Social de la jurisdicción;</a:t>
            </a:r>
          </a:p>
          <a:p>
            <a:pPr algn="just"/>
            <a:r>
              <a:rPr lang="es-MX" sz="1600" dirty="0">
                <a:latin typeface="Comic Sans MS" panose="030F0702030302020204" pitchFamily="66" charset="0"/>
              </a:rPr>
              <a:t>No ser miembro del Concejo de Coordinación Local Distrital.</a:t>
            </a:r>
          </a:p>
        </p:txBody>
      </p:sp>
    </p:spTree>
    <p:extLst>
      <p:ext uri="{BB962C8B-B14F-4D97-AF65-F5344CB8AC3E}">
        <p14:creationId xmlns:p14="http://schemas.microsoft.com/office/powerpoint/2010/main" val="26740697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332656"/>
            <a:ext cx="6781800" cy="792088"/>
          </a:xfrm>
        </p:spPr>
        <p:txBody>
          <a:bodyPr>
            <a:normAutofit fontScale="90000"/>
          </a:bodyPr>
          <a:lstStyle/>
          <a:p>
            <a:r>
              <a:rPr lang="es-PE" dirty="0">
                <a:latin typeface="Comic Sans MS" panose="030F0702030302020204" pitchFamily="66" charset="0"/>
              </a:rPr>
              <a:t>Presupuesto Público</a:t>
            </a:r>
            <a:br>
              <a:rPr lang="es-PE" dirty="0">
                <a:latin typeface="Comic Sans MS" panose="030F0702030302020204" pitchFamily="66" charset="0"/>
              </a:rPr>
            </a:br>
            <a:endParaRPr lang="es-PE" dirty="0">
              <a:latin typeface="Comic Sans MS" panose="030F0702030302020204" pitchFamily="66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68760"/>
            <a:ext cx="8352928" cy="4896544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>
                <a:latin typeface="Comic Sans MS" panose="030F0702030302020204" pitchFamily="66" charset="0"/>
              </a:rPr>
              <a:t>Es un instrumento de gestión del Estado para el logro de resultados a favor de la población, a través de la prestación de servicios y logro de metas de cobertura con equidad, eficacia y eficiencia por las Entidades Públicas. Establece los límites de </a:t>
            </a:r>
            <a:r>
              <a:rPr lang="es-MX" b="1" dirty="0">
                <a:latin typeface="Comic Sans MS" panose="030F0702030302020204" pitchFamily="66" charset="0"/>
              </a:rPr>
              <a:t>gastos</a:t>
            </a:r>
            <a:r>
              <a:rPr lang="es-MX" dirty="0">
                <a:latin typeface="Comic Sans MS" panose="030F0702030302020204" pitchFamily="66" charset="0"/>
              </a:rPr>
              <a:t> durante el año fiscal, por cada una de las Entidades del Sector Público y los </a:t>
            </a:r>
            <a:r>
              <a:rPr lang="es-MX" b="1" dirty="0">
                <a:latin typeface="Comic Sans MS" panose="030F0702030302020204" pitchFamily="66" charset="0"/>
              </a:rPr>
              <a:t>ingresos</a:t>
            </a:r>
            <a:r>
              <a:rPr lang="es-MX" dirty="0">
                <a:latin typeface="Comic Sans MS" panose="030F0702030302020204" pitchFamily="66" charset="0"/>
              </a:rPr>
              <a:t> que los financian, acorde con la disponibilidad de los Fondos Públicos, a fin de mantener el equilibrio fiscal.</a:t>
            </a:r>
          </a:p>
          <a:p>
            <a:pPr marL="0" indent="0" algn="just">
              <a:buNone/>
            </a:pPr>
            <a:endParaRPr lang="es-MX" dirty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es-MX" dirty="0">
                <a:latin typeface="Comic Sans MS" panose="030F0702030302020204" pitchFamily="66" charset="0"/>
              </a:rPr>
              <a:t>Sistema Nacional de Presupuesto Público</a:t>
            </a:r>
          </a:p>
          <a:p>
            <a:pPr algn="just"/>
            <a:r>
              <a:rPr lang="es-MX" dirty="0">
                <a:latin typeface="Comic Sans MS" panose="030F0702030302020204" pitchFamily="66" charset="0"/>
              </a:rPr>
              <a:t>Se regula mediante Decreto Legislativo Nº1440, Decreto Legislativo del Sistema Nacional de Presupuesto Público.</a:t>
            </a:r>
          </a:p>
          <a:p>
            <a:pPr algn="just"/>
            <a:r>
              <a:rPr lang="es-MX" dirty="0">
                <a:latin typeface="Comic Sans MS" panose="030F0702030302020204" pitchFamily="66" charset="0"/>
              </a:rPr>
              <a:t>Es el conjunto de órganos, normas y procedimientos que conducen el proceso presupuestario en todas sus fases, de todas las entidades del Sector Público, que administran fondos públicos. </a:t>
            </a:r>
            <a:endParaRPr lang="es-P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41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836712"/>
            <a:ext cx="8208912" cy="5400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s-MX" b="1" dirty="0">
                <a:latin typeface="Comic Sans MS" panose="030F0702030302020204" pitchFamily="66" charset="0"/>
              </a:rPr>
              <a:t>Crédito Presupuestario (Ingresos)</a:t>
            </a:r>
          </a:p>
          <a:p>
            <a:pPr algn="just"/>
            <a:r>
              <a:rPr lang="es-MX" dirty="0">
                <a:latin typeface="Comic Sans MS" panose="030F0702030302020204" pitchFamily="66" charset="0"/>
              </a:rPr>
              <a:t>Dotación de recursos consignada en los Presupuestos del Sector Público, con el objeto de que las entidades públicas puedan ejecutar gasto público. Es de carácter limitativo y constituye la autorización máxima de gasto que toda entidad pública puede ejecutar, conforme a las asignaciones individualizadas de gasto, que figuran en los presupuestos, para el cumplimiento de sus objetivos aprobados.</a:t>
            </a:r>
          </a:p>
          <a:p>
            <a:pPr marL="0" indent="0" algn="just">
              <a:buNone/>
            </a:pPr>
            <a:endParaRPr lang="es-MX" dirty="0"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es-MX" b="1" dirty="0">
                <a:latin typeface="Comic Sans MS" panose="030F0702030302020204" pitchFamily="66" charset="0"/>
              </a:rPr>
              <a:t>Gastos Públicos</a:t>
            </a:r>
          </a:p>
          <a:p>
            <a:pPr algn="just"/>
            <a:r>
              <a:rPr lang="es-MX" dirty="0">
                <a:latin typeface="Comic Sans MS" panose="030F0702030302020204" pitchFamily="66" charset="0"/>
              </a:rPr>
              <a:t>Son el conjunto de erogaciones (pagos) que por concepto de gastos corrientes, gastos de capital y servicio de deuda, realizan las Entidades con cargo a los créditos presupuestarios respectivos, para ser orientados a la atención de la prestación de los servicios públicos y acciones desarrolladas de conformidad con las funciones y objetivos institucionales.</a:t>
            </a:r>
            <a:endParaRPr lang="es-P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50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3224" y="476672"/>
            <a:ext cx="8075240" cy="1440160"/>
          </a:xfrm>
        </p:spPr>
        <p:txBody>
          <a:bodyPr>
            <a:normAutofit/>
          </a:bodyPr>
          <a:lstStyle/>
          <a:p>
            <a:pPr algn="just"/>
            <a:r>
              <a:rPr lang="es-PE" dirty="0">
                <a:solidFill>
                  <a:schemeClr val="tx1"/>
                </a:solidFill>
                <a:latin typeface="Comic Sans MS" panose="030F0702030302020204" pitchFamily="66" charset="0"/>
              </a:rPr>
              <a:t>¿Qué es el Plan de Desarrollo Concertado?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708920"/>
            <a:ext cx="8147248" cy="3412976"/>
          </a:xfrm>
        </p:spPr>
        <p:txBody>
          <a:bodyPr/>
          <a:lstStyle/>
          <a:p>
            <a:pPr algn="just"/>
            <a:r>
              <a:rPr lang="es-PE" dirty="0">
                <a:latin typeface="Comic Sans MS" panose="030F0702030302020204" pitchFamily="66" charset="0"/>
              </a:rPr>
              <a:t>Es una herramienta de planificación elaborada participativamente y constituye una guía para la acción en el largo plazo.</a:t>
            </a:r>
          </a:p>
          <a:p>
            <a:pPr algn="just"/>
            <a:endParaRPr lang="es-PE" dirty="0">
              <a:latin typeface="Comic Sans MS" panose="030F0702030302020204" pitchFamily="66" charset="0"/>
            </a:endParaRPr>
          </a:p>
          <a:p>
            <a:pPr algn="just"/>
            <a:r>
              <a:rPr lang="es-PE" dirty="0">
                <a:latin typeface="Comic Sans MS" panose="030F0702030302020204" pitchFamily="66" charset="0"/>
              </a:rPr>
              <a:t>Esta orientada a convocar y enfocar recursos  y esfuerzos individuales e institucionales para alcanzar una imagen colectiva de desarrollo, construida en base al consenso de todos los individuos y actores de un territorio determinado</a:t>
            </a:r>
          </a:p>
          <a:p>
            <a:endParaRPr lang="es-PE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324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332656"/>
            <a:ext cx="8496944" cy="1435805"/>
          </a:xfrm>
        </p:spPr>
        <p:txBody>
          <a:bodyPr>
            <a:normAutofit/>
          </a:bodyPr>
          <a:lstStyle/>
          <a:p>
            <a:pPr algn="ctr"/>
            <a:r>
              <a:rPr lang="es-PE" sz="2800" dirty="0">
                <a:solidFill>
                  <a:schemeClr val="tx1"/>
                </a:solidFill>
                <a:latin typeface="Comic Sans MS" panose="030F0702030302020204" pitchFamily="66" charset="0"/>
              </a:rPr>
              <a:t>PLAN DE DESARROLLO LOCAL CONCERTADO DEL DISTRITO DE PUENTE PIEDRA (PDLC) 2017-2021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12923" y="1772816"/>
            <a:ext cx="7787208" cy="668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Aprobada con Ordenanza N° 295 – MDPP, de fecha 22/06/16</a:t>
            </a:r>
          </a:p>
        </p:txBody>
      </p:sp>
      <p:sp>
        <p:nvSpPr>
          <p:cNvPr id="5" name="AutoShape 334"/>
          <p:cNvSpPr>
            <a:spLocks noChangeArrowheads="1"/>
          </p:cNvSpPr>
          <p:nvPr/>
        </p:nvSpPr>
        <p:spPr bwMode="auto">
          <a:xfrm>
            <a:off x="2313895" y="2492896"/>
            <a:ext cx="5498465" cy="1368152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>
                <a:effectLst/>
                <a:latin typeface="Comic Sans MS" panose="030F0702030302020204" pitchFamily="66" charset="0"/>
                <a:ea typeface="Times New Roman"/>
                <a:cs typeface="Times New Roman"/>
              </a:rPr>
              <a:t>“Puente Piedra Centro de Desarrollo Económico de Lima Norte, Seguro y con Calidad de Vida”</a:t>
            </a:r>
            <a:endParaRPr lang="es-PE" sz="2000" b="1" dirty="0">
              <a:effectLst/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PE" sz="2000" b="1" dirty="0">
                <a:effectLst/>
                <a:latin typeface="Comic Sans MS" panose="030F0702030302020204" pitchFamily="66" charset="0"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611560" y="2276872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dirty="0">
                <a:latin typeface="Comic Sans MS" panose="030F0702030302020204" pitchFamily="66" charset="0"/>
              </a:rPr>
              <a:t>VISION:</a:t>
            </a:r>
          </a:p>
        </p:txBody>
      </p:sp>
      <p:sp>
        <p:nvSpPr>
          <p:cNvPr id="7" name="5 CuadroTexto">
            <a:extLst>
              <a:ext uri="{FF2B5EF4-FFF2-40B4-BE49-F238E27FC236}">
                <a16:creationId xmlns:a16="http://schemas.microsoft.com/office/drawing/2014/main" id="{C8A67519-D63A-40CE-9472-DA87B0D192CC}"/>
              </a:ext>
            </a:extLst>
          </p:cNvPr>
          <p:cNvSpPr txBox="1"/>
          <p:nvPr/>
        </p:nvSpPr>
        <p:spPr>
          <a:xfrm>
            <a:off x="539552" y="378904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2800" dirty="0">
                <a:latin typeface="Comic Sans MS" panose="030F0702030302020204" pitchFamily="66" charset="0"/>
              </a:rPr>
              <a:t>MISION :</a:t>
            </a:r>
          </a:p>
        </p:txBody>
      </p:sp>
      <p:sp>
        <p:nvSpPr>
          <p:cNvPr id="8" name="AutoShape 334">
            <a:extLst>
              <a:ext uri="{FF2B5EF4-FFF2-40B4-BE49-F238E27FC236}">
                <a16:creationId xmlns:a16="http://schemas.microsoft.com/office/drawing/2014/main" id="{88A15D2F-8FC2-4209-9C2B-B1E1901BE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5863" y="5301208"/>
            <a:ext cx="6074529" cy="1368152"/>
          </a:xfrm>
          <a:prstGeom prst="roundRect">
            <a:avLst>
              <a:gd name="adj" fmla="val 16667"/>
            </a:avLst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ES" sz="2000" b="1" dirty="0">
                <a:effectLst/>
                <a:latin typeface="Comic Sans MS" panose="030F0702030302020204" pitchFamily="66" charset="0"/>
                <a:ea typeface="Times New Roman"/>
                <a:cs typeface="Times New Roman"/>
              </a:rPr>
              <a:t>“</a:t>
            </a:r>
            <a:r>
              <a:rPr lang="es-MX" sz="2000" b="1" dirty="0">
                <a:latin typeface="Comic Sans MS" panose="030F0702030302020204" pitchFamily="66" charset="0"/>
                <a:ea typeface="Times New Roman"/>
                <a:cs typeface="Times New Roman"/>
              </a:rPr>
              <a:t>B</a:t>
            </a:r>
            <a:r>
              <a:rPr lang="es-MX" sz="2000" b="1" dirty="0">
                <a:effectLst/>
                <a:latin typeface="Comic Sans MS" panose="030F0702030302020204" pitchFamily="66" charset="0"/>
                <a:ea typeface="Times New Roman"/>
                <a:cs typeface="Times New Roman"/>
              </a:rPr>
              <a:t>rindar servicios públicos  en el distrito de puente piedra, de manera inclusiva, transparente, ordenada y moderna</a:t>
            </a:r>
            <a:r>
              <a:rPr lang="es-ES" sz="2000" b="1" dirty="0">
                <a:effectLst/>
                <a:latin typeface="Comic Sans MS" panose="030F0702030302020204" pitchFamily="66" charset="0"/>
                <a:ea typeface="Times New Roman"/>
                <a:cs typeface="Times New Roman"/>
              </a:rPr>
              <a:t>”</a:t>
            </a:r>
            <a:endParaRPr lang="es-PE" sz="2000" b="1" dirty="0">
              <a:effectLst/>
              <a:latin typeface="Comic Sans MS" panose="030F0702030302020204" pitchFamily="66" charset="0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PE" sz="2000" b="1" dirty="0">
                <a:effectLst/>
                <a:latin typeface="Comic Sans MS" panose="030F0702030302020204" pitchFamily="66" charset="0"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9" name="5 CuadroTexto">
            <a:extLst>
              <a:ext uri="{FF2B5EF4-FFF2-40B4-BE49-F238E27FC236}">
                <a16:creationId xmlns:a16="http://schemas.microsoft.com/office/drawing/2014/main" id="{33A8FFCC-1AF3-4EFB-B844-B9F7D8AB54C0}"/>
              </a:ext>
            </a:extLst>
          </p:cNvPr>
          <p:cNvSpPr txBox="1"/>
          <p:nvPr/>
        </p:nvSpPr>
        <p:spPr>
          <a:xfrm>
            <a:off x="971600" y="4293096"/>
            <a:ext cx="81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(Del Plan Estratégico Institucional PEI, aprobado con Resolución de Alcaldía N°32-2020- ALC/MDPP, y modificado con Resolución de Alcaldía N°53 – 2021 – ALC/MDPP)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4249698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55576" y="404664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3600" b="1" dirty="0">
                <a:latin typeface="Comic Sans MS" panose="030F0702030302020204" pitchFamily="66" charset="0"/>
              </a:rPr>
              <a:t>EJES ESTRATÉGICOS: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120D57CC-EE18-4CCB-A50D-840FD0B0F4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690925"/>
              </p:ext>
            </p:extLst>
          </p:nvPr>
        </p:nvGraphicFramePr>
        <p:xfrm>
          <a:off x="860626" y="1251260"/>
          <a:ext cx="7743821" cy="5353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75070">
                  <a:extLst>
                    <a:ext uri="{9D8B030D-6E8A-4147-A177-3AD203B41FA5}">
                      <a16:colId xmlns:a16="http://schemas.microsoft.com/office/drawing/2014/main" val="1125887295"/>
                    </a:ext>
                  </a:extLst>
                </a:gridCol>
                <a:gridCol w="2072907">
                  <a:extLst>
                    <a:ext uri="{9D8B030D-6E8A-4147-A177-3AD203B41FA5}">
                      <a16:colId xmlns:a16="http://schemas.microsoft.com/office/drawing/2014/main" val="4054718838"/>
                    </a:ext>
                  </a:extLst>
                </a:gridCol>
                <a:gridCol w="1218908">
                  <a:extLst>
                    <a:ext uri="{9D8B030D-6E8A-4147-A177-3AD203B41FA5}">
                      <a16:colId xmlns:a16="http://schemas.microsoft.com/office/drawing/2014/main" val="2619538771"/>
                    </a:ext>
                  </a:extLst>
                </a:gridCol>
                <a:gridCol w="3476936">
                  <a:extLst>
                    <a:ext uri="{9D8B030D-6E8A-4147-A177-3AD203B41FA5}">
                      <a16:colId xmlns:a16="http://schemas.microsoft.com/office/drawing/2014/main" val="2526619445"/>
                    </a:ext>
                  </a:extLst>
                </a:gridCol>
              </a:tblGrid>
              <a:tr h="202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Código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EJES 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Código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OBJETIVOS ESTRATEGICOS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2213750467"/>
                  </a:ext>
                </a:extLst>
              </a:tr>
              <a:tr h="917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latin typeface="Comic Sans MS" panose="030F0702030302020204" pitchFamily="66" charset="0"/>
                        </a:rPr>
                        <a:t>Derechos humanos e inclusión social.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OET.6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Promover la inclusión social de la población vulnerable.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894529599"/>
                  </a:ext>
                </a:extLst>
              </a:tr>
              <a:tr h="683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latin typeface="Comic Sans MS" panose="030F0702030302020204" pitchFamily="66" charset="0"/>
                        </a:rPr>
                        <a:t>Servicios públicos.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OET.7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Mejorar el acceso a los servicios públicos de los ciudadanos.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424034971"/>
                  </a:ext>
                </a:extLst>
              </a:tr>
              <a:tr h="8801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latin typeface="Comic Sans MS" panose="030F0702030302020204" pitchFamily="66" charset="0"/>
                        </a:rPr>
                        <a:t>Seguridad ciudadana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OET.3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Reducir el nivel de inseguridad ciudadana en la población.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1227355256"/>
                  </a:ext>
                </a:extLst>
              </a:tr>
              <a:tr h="917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latin typeface="Comic Sans MS" panose="030F0702030302020204" pitchFamily="66" charset="0"/>
                        </a:rPr>
                        <a:t>Desarrollo económico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 5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Mejorar la competitividad de los pequeños y microempresarios mediante la formalización.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2316757521"/>
                  </a:ext>
                </a:extLst>
              </a:tr>
              <a:tr h="6125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latin typeface="Comic Sans MS" panose="030F0702030302020204" pitchFamily="66" charset="0"/>
                        </a:rPr>
                        <a:t>Desarrollo de infraestructura urbana.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OET.2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Mejorar la </a:t>
                      </a:r>
                      <a:r>
                        <a:rPr lang="es-PE" sz="1600" dirty="0" err="1">
                          <a:effectLst/>
                          <a:latin typeface="Comic Sans MS" panose="030F0702030302020204" pitchFamily="66" charset="0"/>
                        </a:rPr>
                        <a:t>transitabilidad</a:t>
                      </a: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 vial en el distrito.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1451668705"/>
                  </a:ext>
                </a:extLst>
              </a:tr>
              <a:tr h="73027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</a:p>
                  </a:txBody>
                  <a:tcPr marL="50461" marR="50461" marT="0" marB="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latin typeface="Comic Sans MS" panose="030F0702030302020204" pitchFamily="66" charset="0"/>
                        </a:rPr>
                        <a:t>Política ambiental y gestión de riesgos de desastres.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OET.1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Mejorar la calidad ambiental en el distrito.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1377320921"/>
                  </a:ext>
                </a:extLst>
              </a:tr>
              <a:tr h="91764"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200" dirty="0">
                          <a:effectLst/>
                        </a:rPr>
                        <a:t>OET.4</a:t>
                      </a:r>
                      <a:endParaRPr lang="es-P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s-P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OET.4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PE" sz="1600" dirty="0">
                          <a:effectLst/>
                          <a:latin typeface="Comic Sans MS" panose="030F0702030302020204" pitchFamily="66" charset="0"/>
                        </a:rPr>
                        <a:t>Reducir la vulnerabilidad de la población ante el riesgo de desastres naturales.</a:t>
                      </a:r>
                      <a:endParaRPr lang="es-PE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461" marR="50461" marT="0" marB="0" anchor="ctr"/>
                </a:tc>
                <a:extLst>
                  <a:ext uri="{0D108BD9-81ED-4DB2-BD59-A6C34878D82A}">
                    <a16:rowId xmlns:a16="http://schemas.microsoft.com/office/drawing/2014/main" val="7205057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9321404"/>
      </p:ext>
    </p:extLst>
  </p:cSld>
  <p:clrMapOvr>
    <a:masterClrMapping/>
  </p:clrMapOvr>
</p:sld>
</file>

<file path=ppt/theme/theme1.xml><?xml version="1.0" encoding="utf-8"?>
<a:theme xmlns:a="http://schemas.openxmlformats.org/drawingml/2006/main" name="Recorte">
  <a:themeElements>
    <a:clrScheme name="Recorte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Recorte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Recort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Recorte</Template>
  <TotalTime>2895</TotalTime>
  <Words>1336</Words>
  <Application>Microsoft Office PowerPoint</Application>
  <PresentationFormat>Presentación en pantalla (4:3)</PresentationFormat>
  <Paragraphs>151</Paragraphs>
  <Slides>14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21" baseType="lpstr">
      <vt:lpstr>Arial</vt:lpstr>
      <vt:lpstr>Calibri</vt:lpstr>
      <vt:lpstr>Candara</vt:lpstr>
      <vt:lpstr>Comic Sans MS</vt:lpstr>
      <vt:lpstr>Franklin Gothic Book</vt:lpstr>
      <vt:lpstr>Times New Roman</vt:lpstr>
      <vt:lpstr>Recorte</vt:lpstr>
      <vt:lpstr>Presentación de PowerPoint</vt:lpstr>
      <vt:lpstr>¿Qué es el Presupuesto Participativo?</vt:lpstr>
      <vt:lpstr>Presentación de PowerPoint</vt:lpstr>
      <vt:lpstr>Agentes Participantes</vt:lpstr>
      <vt:lpstr>Presupuesto Público </vt:lpstr>
      <vt:lpstr>Presentación de PowerPoint</vt:lpstr>
      <vt:lpstr>¿Qué es el Plan de Desarrollo Concertado?</vt:lpstr>
      <vt:lpstr>PLAN DE DESARROLLO LOCAL CONCERTADO DEL DISTRITO DE PUENTE PIEDRA (PDLC) 2017-2021 </vt:lpstr>
      <vt:lpstr>Presentación de PowerPoint</vt:lpstr>
      <vt:lpstr>Proyecto de Inversión:</vt:lpstr>
      <vt:lpstr>Presentación de PowerPoint</vt:lpstr>
      <vt:lpstr>Presentación de PowerPoint</vt:lpstr>
      <vt:lpstr>Presentación de PowerPoint</vt:lpstr>
      <vt:lpstr>Gracias</vt:lpstr>
    </vt:vector>
  </TitlesOfParts>
  <Company>Luffi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Presupuesto participativo basado en resultados de la</dc:title>
  <dc:creator>GUILLERMO ITA ESTACIO</dc:creator>
  <cp:lastModifiedBy>user</cp:lastModifiedBy>
  <cp:revision>98</cp:revision>
  <cp:lastPrinted>2022-04-05T18:31:16Z</cp:lastPrinted>
  <dcterms:created xsi:type="dcterms:W3CDTF">2019-02-13T15:34:09Z</dcterms:created>
  <dcterms:modified xsi:type="dcterms:W3CDTF">2022-04-19T22:21:08Z</dcterms:modified>
</cp:coreProperties>
</file>